
<file path=[Content_Types].xml><?xml version="1.0" encoding="utf-8"?>
<Types xmlns="http://schemas.openxmlformats.org/package/2006/content-types">
  <Default Extension="fntdata" ContentType="application/x-fontdata"/>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82" r:id="rId3"/>
    <p:sldId id="283"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5" r:id="rId21"/>
    <p:sldId id="276" r:id="rId22"/>
    <p:sldId id="280" r:id="rId23"/>
    <p:sldId id="285" r:id="rId24"/>
  </p:sldIdLst>
  <p:sldSz cx="9144000" cy="5143500" type="screen16x9"/>
  <p:notesSz cx="6858000" cy="9144000"/>
  <p:embeddedFontLst>
    <p:embeddedFont>
      <p:font typeface="Bell MT" panose="02020503060305020303" pitchFamily="18" charset="0"/>
      <p:regular r:id="rId26"/>
      <p:bold r:id="rId27"/>
      <p:italic r:id="rId28"/>
    </p:embeddedFont>
    <p:embeddedFont>
      <p:font typeface="Engravers MT" panose="02090707080505020304" pitchFamily="18" charset="0"/>
      <p:regular r:id="rId29"/>
    </p:embeddedFont>
    <p:embeddedFont>
      <p:font typeface="Kalam" panose="020B0604020202020204" charset="0"/>
      <p:regular r:id="rId30"/>
      <p:bold r:id="rId31"/>
    </p:embeddedFont>
    <p:embeddedFont>
      <p:font typeface="Montserrat" panose="00000500000000000000" pitchFamily="2" charset="0"/>
      <p:regular r:id="rId32"/>
      <p:bold r:id="rId33"/>
      <p:italic r:id="rId34"/>
      <p:boldItalic r:id="rId35"/>
    </p:embeddedFont>
    <p:embeddedFont>
      <p:font typeface="Montserrat Medium" panose="000006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482DD6-1857-413A-A659-93A7775BA540}">
  <a:tblStyle styleId="{F5482DD6-1857-413A-A659-93A7775BA5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jfif>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369271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1365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e7fa6002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e7fa6002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959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2e7fa6002b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2e7fa6002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567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e7fa6002b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2e7fa6002b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4908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2e7fa6002b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2e7fa6002b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0957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2e7fa6002b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2e7fa6002b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549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273ad060ce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273ad060ce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3815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304d34e0e6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304d34e0e6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400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273ad060ce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273ad060ce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2922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2f33521c5c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2f33521c5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52725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2e7fa6002b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2e7fa6002b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4110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2f33521c5c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2f33521c5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https://www.linkedin.com/posts/gabrielfriedlander_lets-play-if-you-figured-it-out-comment-activity-6853476793853239296-j2aI</a:t>
            </a:r>
            <a:endParaRPr/>
          </a:p>
        </p:txBody>
      </p:sp>
    </p:spTree>
    <p:extLst>
      <p:ext uri="{BB962C8B-B14F-4D97-AF65-F5344CB8AC3E}">
        <p14:creationId xmlns:p14="http://schemas.microsoft.com/office/powerpoint/2010/main" val="3631153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30ef8090d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30ef8090d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889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30ef8090d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30ef8090d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7614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f8dbffe87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f8dbffe87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9572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fb402ade6e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fb402ade6e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007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2e7fa6002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2e7fa6002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39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e7fa6002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2e7fa6002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622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30c7c4ae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30c7c4ae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5203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2e7fa6002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2e7fa6002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658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2e7fa6002b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2e7fa600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28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2.png"/><Relationship Id="rId4" Type="http://schemas.openxmlformats.org/officeDocument/2006/relationships/image" Target="../media/image18.jp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8.jfif"/><Relationship Id="rId5" Type="http://schemas.openxmlformats.org/officeDocument/2006/relationships/image" Target="../media/image27.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bit.ly/account-team-support"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0" y="0"/>
            <a:ext cx="9144000" cy="5143500"/>
          </a:xfrm>
          <a:prstGeom prst="rect">
            <a:avLst/>
          </a:prstGeom>
          <a:solidFill>
            <a:srgbClr val="05A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a:off x="50" y="710500"/>
            <a:ext cx="9144000" cy="23136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txBox="1">
            <a:spLocks noGrp="1"/>
          </p:cNvSpPr>
          <p:nvPr>
            <p:ph type="ctrTitle"/>
          </p:nvPr>
        </p:nvSpPr>
        <p:spPr>
          <a:xfrm>
            <a:off x="175" y="710500"/>
            <a:ext cx="9144000" cy="231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6000" b="1" dirty="0">
                <a:solidFill>
                  <a:schemeClr val="lt1"/>
                </a:solidFill>
                <a:latin typeface="Kalam"/>
                <a:ea typeface="Kalam"/>
                <a:cs typeface="Kalam"/>
                <a:sym typeface="Kalam"/>
              </a:rPr>
              <a:t>IAS PPT</a:t>
            </a:r>
            <a:br>
              <a:rPr lang="en" sz="6000" b="1" dirty="0">
                <a:solidFill>
                  <a:schemeClr val="lt1"/>
                </a:solidFill>
                <a:latin typeface="Kalam"/>
                <a:ea typeface="Kalam"/>
                <a:cs typeface="Kalam"/>
                <a:sym typeface="Kalam"/>
              </a:rPr>
            </a:br>
            <a:r>
              <a:rPr lang="en" sz="1800" b="1" dirty="0">
                <a:solidFill>
                  <a:schemeClr val="lt1"/>
                </a:solidFill>
                <a:latin typeface="Kalam"/>
                <a:ea typeface="Kalam"/>
                <a:cs typeface="Kalam"/>
                <a:sym typeface="Kalam"/>
              </a:rPr>
              <a:t>Anant Agarwal</a:t>
            </a:r>
            <a:br>
              <a:rPr lang="en" sz="1800" b="1" dirty="0">
                <a:solidFill>
                  <a:schemeClr val="lt1"/>
                </a:solidFill>
                <a:latin typeface="Kalam"/>
                <a:ea typeface="Kalam"/>
                <a:cs typeface="Kalam"/>
                <a:sym typeface="Kalam"/>
              </a:rPr>
            </a:br>
            <a:r>
              <a:rPr lang="en" sz="1800" b="1" dirty="0">
                <a:solidFill>
                  <a:schemeClr val="lt1"/>
                </a:solidFill>
                <a:latin typeface="Kalam"/>
                <a:ea typeface="Kalam"/>
                <a:cs typeface="Kalam"/>
                <a:sym typeface="Kalam"/>
              </a:rPr>
              <a:t>RA2011030010129</a:t>
            </a:r>
            <a:endParaRPr sz="1800" b="1" dirty="0">
              <a:solidFill>
                <a:schemeClr val="lt1"/>
              </a:solidFill>
              <a:latin typeface="Kalam"/>
              <a:ea typeface="Kalam"/>
              <a:cs typeface="Kalam"/>
              <a:sym typeface="Kalam"/>
            </a:endParaRPr>
          </a:p>
        </p:txBody>
      </p:sp>
      <p:pic>
        <p:nvPicPr>
          <p:cNvPr id="57" name="Google Shape;57;p13"/>
          <p:cNvPicPr preferRelativeResize="0"/>
          <p:nvPr/>
        </p:nvPicPr>
        <p:blipFill>
          <a:blip r:embed="rId3">
            <a:alphaModFix/>
          </a:blip>
          <a:stretch>
            <a:fillRect/>
          </a:stretch>
        </p:blipFill>
        <p:spPr>
          <a:xfrm>
            <a:off x="1675935" y="822700"/>
            <a:ext cx="876100" cy="953498"/>
          </a:xfrm>
          <a:prstGeom prst="rect">
            <a:avLst/>
          </a:prstGeom>
          <a:noFill/>
          <a:ln>
            <a:noFill/>
          </a:ln>
        </p:spPr>
      </p:pic>
      <p:pic>
        <p:nvPicPr>
          <p:cNvPr id="58" name="Google Shape;58;p13"/>
          <p:cNvPicPr preferRelativeResize="0"/>
          <p:nvPr/>
        </p:nvPicPr>
        <p:blipFill>
          <a:blip r:embed="rId3">
            <a:alphaModFix/>
          </a:blip>
          <a:stretch>
            <a:fillRect/>
          </a:stretch>
        </p:blipFill>
        <p:spPr>
          <a:xfrm>
            <a:off x="6113060" y="1647325"/>
            <a:ext cx="876100" cy="9534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lnSpc>
                <a:spcPct val="115000"/>
              </a:lnSpc>
              <a:spcBef>
                <a:spcPts val="1800"/>
              </a:spcBef>
              <a:spcAft>
                <a:spcPts val="400"/>
              </a:spcAft>
              <a:buClr>
                <a:schemeClr val="dk1"/>
              </a:buClr>
              <a:buSzPts val="1100"/>
              <a:buFont typeface="Arial"/>
              <a:buNone/>
            </a:pPr>
            <a:endParaRPr sz="4400" b="1">
              <a:solidFill>
                <a:srgbClr val="FFFFFF"/>
              </a:solidFill>
            </a:endParaRPr>
          </a:p>
        </p:txBody>
      </p:sp>
      <p:sp>
        <p:nvSpPr>
          <p:cNvPr id="132" name="Google Shape;132;p20"/>
          <p:cNvSpPr txBox="1">
            <a:spLocks noGrp="1"/>
          </p:cNvSpPr>
          <p:nvPr>
            <p:ph type="body" idx="1"/>
          </p:nvPr>
        </p:nvSpPr>
        <p:spPr>
          <a:xfrm>
            <a:off x="1873050" y="1524300"/>
            <a:ext cx="1974900" cy="800100"/>
          </a:xfrm>
          <a:prstGeom prst="rect">
            <a:avLst/>
          </a:prstGeom>
        </p:spPr>
        <p:txBody>
          <a:bodyPr spcFirstLastPara="1" wrap="square" lIns="91425" tIns="91425" rIns="91425" bIns="91425" anchor="ctr" anchorCtr="0">
            <a:normAutofit fontScale="55000" lnSpcReduction="20000"/>
          </a:bodyPr>
          <a:lstStyle/>
          <a:p>
            <a:pPr marL="0" marR="0" lvl="0" indent="0" algn="l" rtl="0">
              <a:lnSpc>
                <a:spcPct val="115000"/>
              </a:lnSpc>
              <a:spcBef>
                <a:spcPts val="1800"/>
              </a:spcBef>
              <a:spcAft>
                <a:spcPts val="400"/>
              </a:spcAft>
              <a:buNone/>
            </a:pPr>
            <a:r>
              <a:rPr lang="en" sz="4000" b="1">
                <a:solidFill>
                  <a:srgbClr val="FFFFFF"/>
                </a:solidFill>
                <a:latin typeface="Montserrat"/>
                <a:ea typeface="Montserrat"/>
                <a:cs typeface="Montserrat"/>
                <a:sym typeface="Montserrat"/>
              </a:rPr>
              <a:t>Scams</a:t>
            </a:r>
            <a:endParaRPr sz="4000" b="1">
              <a:solidFill>
                <a:srgbClr val="FFFFFF"/>
              </a:solidFill>
              <a:latin typeface="Montserrat"/>
              <a:ea typeface="Montserrat"/>
              <a:cs typeface="Montserrat"/>
              <a:sym typeface="Montserrat"/>
            </a:endParaRPr>
          </a:p>
        </p:txBody>
      </p:sp>
      <p:pic>
        <p:nvPicPr>
          <p:cNvPr id="133" name="Google Shape;133;p20"/>
          <p:cNvPicPr preferRelativeResize="0"/>
          <p:nvPr/>
        </p:nvPicPr>
        <p:blipFill>
          <a:blip r:embed="rId3">
            <a:alphaModFix/>
          </a:blip>
          <a:stretch>
            <a:fillRect/>
          </a:stretch>
        </p:blipFill>
        <p:spPr>
          <a:xfrm>
            <a:off x="576400" y="1971971"/>
            <a:ext cx="1217607" cy="163475"/>
          </a:xfrm>
          <a:prstGeom prst="rect">
            <a:avLst/>
          </a:prstGeom>
          <a:noFill/>
          <a:ln>
            <a:noFill/>
          </a:ln>
        </p:spPr>
      </p:pic>
      <p:pic>
        <p:nvPicPr>
          <p:cNvPr id="134" name="Google Shape;134;p20"/>
          <p:cNvPicPr preferRelativeResize="0"/>
          <p:nvPr/>
        </p:nvPicPr>
        <p:blipFill>
          <a:blip r:embed="rId3">
            <a:alphaModFix/>
          </a:blip>
          <a:stretch>
            <a:fillRect/>
          </a:stretch>
        </p:blipFill>
        <p:spPr>
          <a:xfrm>
            <a:off x="703075" y="2148183"/>
            <a:ext cx="1217607" cy="163475"/>
          </a:xfrm>
          <a:prstGeom prst="rect">
            <a:avLst/>
          </a:prstGeom>
          <a:noFill/>
          <a:ln>
            <a:noFill/>
          </a:ln>
        </p:spPr>
      </p:pic>
      <p:pic>
        <p:nvPicPr>
          <p:cNvPr id="135" name="Google Shape;135;p20"/>
          <p:cNvPicPr preferRelativeResize="0"/>
          <p:nvPr/>
        </p:nvPicPr>
        <p:blipFill>
          <a:blip r:embed="rId4">
            <a:alphaModFix/>
          </a:blip>
          <a:stretch>
            <a:fillRect/>
          </a:stretch>
        </p:blipFill>
        <p:spPr>
          <a:xfrm>
            <a:off x="7629312" y="4161007"/>
            <a:ext cx="971775" cy="801525"/>
          </a:xfrm>
          <a:prstGeom prst="rect">
            <a:avLst/>
          </a:prstGeom>
          <a:noFill/>
          <a:ln>
            <a:noFill/>
          </a:ln>
        </p:spPr>
      </p:pic>
      <p:sp>
        <p:nvSpPr>
          <p:cNvPr id="136" name="Google Shape;136;p20"/>
          <p:cNvSpPr txBox="1">
            <a:spLocks noGrp="1"/>
          </p:cNvSpPr>
          <p:nvPr>
            <p:ph type="body" idx="1"/>
          </p:nvPr>
        </p:nvSpPr>
        <p:spPr>
          <a:xfrm>
            <a:off x="462100" y="2564075"/>
            <a:ext cx="3807000" cy="2222100"/>
          </a:xfrm>
          <a:prstGeom prst="rect">
            <a:avLst/>
          </a:prstGeom>
        </p:spPr>
        <p:txBody>
          <a:bodyPr spcFirstLastPara="1" wrap="square" lIns="91425" tIns="91425" rIns="91425" bIns="91425" anchor="ctr" anchorCtr="0">
            <a:normAutofit/>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These are text message phishing scams. Criminals know people respond to text and instant messages faster than email. </a:t>
            </a:r>
            <a:endParaRPr sz="1600">
              <a:solidFill>
                <a:srgbClr val="FFFFFF"/>
              </a:solidFill>
              <a:latin typeface="Montserrat"/>
              <a:ea typeface="Montserrat"/>
              <a:cs typeface="Montserrat"/>
              <a:sym typeface="Montserrat"/>
            </a:endParaRPr>
          </a:p>
        </p:txBody>
      </p:sp>
      <p:pic>
        <p:nvPicPr>
          <p:cNvPr id="137" name="Google Shape;137;p20"/>
          <p:cNvPicPr preferRelativeResize="0"/>
          <p:nvPr/>
        </p:nvPicPr>
        <p:blipFill>
          <a:blip r:embed="rId5">
            <a:alphaModFix/>
          </a:blip>
          <a:stretch>
            <a:fillRect/>
          </a:stretch>
        </p:blipFill>
        <p:spPr>
          <a:xfrm>
            <a:off x="5358550" y="353244"/>
            <a:ext cx="3066900" cy="4437019"/>
          </a:xfrm>
          <a:prstGeom prst="rect">
            <a:avLst/>
          </a:prstGeom>
          <a:noFill/>
          <a:ln>
            <a:noFill/>
          </a:ln>
        </p:spPr>
      </p:pic>
      <p:sp>
        <p:nvSpPr>
          <p:cNvPr id="138" name="Google Shape;138;p20"/>
          <p:cNvSpPr txBox="1"/>
          <p:nvPr/>
        </p:nvSpPr>
        <p:spPr>
          <a:xfrm>
            <a:off x="471625" y="904875"/>
            <a:ext cx="3066900" cy="80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400"/>
              </a:spcAft>
              <a:buClr>
                <a:schemeClr val="dk1"/>
              </a:buClr>
              <a:buSzPts val="1100"/>
              <a:buFont typeface="Arial"/>
              <a:buNone/>
            </a:pPr>
            <a:r>
              <a:rPr lang="en" sz="4000" b="1">
                <a:solidFill>
                  <a:schemeClr val="lt1"/>
                </a:solidFill>
                <a:latin typeface="Montserrat"/>
                <a:ea typeface="Montserrat"/>
                <a:cs typeface="Montserrat"/>
                <a:sym typeface="Montserrat"/>
              </a:rPr>
              <a:t>Smishing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p:nvPr/>
        </p:nvSpPr>
        <p:spPr>
          <a:xfrm>
            <a:off x="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144" name="Google Shape;144;p21"/>
          <p:cNvSpPr txBox="1">
            <a:spLocks noGrp="1"/>
          </p:cNvSpPr>
          <p:nvPr>
            <p:ph type="body" idx="1"/>
          </p:nvPr>
        </p:nvSpPr>
        <p:spPr>
          <a:xfrm>
            <a:off x="1090750" y="918925"/>
            <a:ext cx="2433600" cy="8382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1800"/>
              </a:spcBef>
              <a:spcAft>
                <a:spcPts val="400"/>
              </a:spcAft>
              <a:buNone/>
            </a:pPr>
            <a:r>
              <a:rPr lang="en" sz="4000" b="1">
                <a:solidFill>
                  <a:srgbClr val="FFFFFF"/>
                </a:solidFill>
                <a:latin typeface="Montserrat"/>
                <a:ea typeface="Montserrat"/>
                <a:cs typeface="Montserrat"/>
                <a:sym typeface="Montserrat"/>
              </a:rPr>
              <a:t>Search </a:t>
            </a:r>
            <a:endParaRPr sz="4000" b="1">
              <a:solidFill>
                <a:srgbClr val="FFFFFF"/>
              </a:solidFill>
              <a:latin typeface="Montserrat"/>
              <a:ea typeface="Montserrat"/>
              <a:cs typeface="Montserrat"/>
              <a:sym typeface="Montserrat"/>
            </a:endParaRPr>
          </a:p>
        </p:txBody>
      </p:sp>
      <p:pic>
        <p:nvPicPr>
          <p:cNvPr id="145" name="Google Shape;145;p21"/>
          <p:cNvPicPr preferRelativeResize="0"/>
          <p:nvPr/>
        </p:nvPicPr>
        <p:blipFill>
          <a:blip r:embed="rId3">
            <a:alphaModFix/>
          </a:blip>
          <a:stretch>
            <a:fillRect/>
          </a:stretch>
        </p:blipFill>
        <p:spPr>
          <a:xfrm>
            <a:off x="7590574" y="164582"/>
            <a:ext cx="971775" cy="801524"/>
          </a:xfrm>
          <a:prstGeom prst="rect">
            <a:avLst/>
          </a:prstGeom>
          <a:noFill/>
          <a:ln>
            <a:noFill/>
          </a:ln>
        </p:spPr>
      </p:pic>
      <p:sp>
        <p:nvSpPr>
          <p:cNvPr id="146" name="Google Shape;146;p21"/>
          <p:cNvSpPr txBox="1">
            <a:spLocks noGrp="1"/>
          </p:cNvSpPr>
          <p:nvPr>
            <p:ph type="body" idx="1"/>
          </p:nvPr>
        </p:nvSpPr>
        <p:spPr>
          <a:xfrm>
            <a:off x="395425" y="2337775"/>
            <a:ext cx="3462300" cy="2517300"/>
          </a:xfrm>
          <a:prstGeom prst="rect">
            <a:avLst/>
          </a:prstGeom>
        </p:spPr>
        <p:txBody>
          <a:bodyPr spcFirstLastPara="1" wrap="square" lIns="91425" tIns="91425" rIns="91425" bIns="91425" anchor="ctr" anchorCtr="0">
            <a:normAutofit lnSpcReduction="10000"/>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You may be surprised, but some</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of the top search results in Google are phishing links. </a:t>
            </a:r>
            <a:endParaRPr sz="1600">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 </a:t>
            </a:r>
            <a:endParaRPr sz="1600">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Scammers also invest in search engine optimization and work</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hard to rank their scam sites</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in the top search results. </a:t>
            </a:r>
            <a:endParaRPr sz="1600">
              <a:solidFill>
                <a:srgbClr val="FFFFFF"/>
              </a:solidFill>
              <a:latin typeface="Montserrat"/>
              <a:ea typeface="Montserrat"/>
              <a:cs typeface="Montserrat"/>
              <a:sym typeface="Montserrat"/>
            </a:endParaRPr>
          </a:p>
        </p:txBody>
      </p:sp>
      <p:sp>
        <p:nvSpPr>
          <p:cNvPr id="147" name="Google Shape;147;p21"/>
          <p:cNvSpPr txBox="1">
            <a:spLocks noGrp="1"/>
          </p:cNvSpPr>
          <p:nvPr>
            <p:ph type="body" idx="1"/>
          </p:nvPr>
        </p:nvSpPr>
        <p:spPr>
          <a:xfrm>
            <a:off x="1616025" y="1480725"/>
            <a:ext cx="2098800" cy="838200"/>
          </a:xfrm>
          <a:prstGeom prst="rect">
            <a:avLst/>
          </a:prstGeom>
        </p:spPr>
        <p:txBody>
          <a:bodyPr spcFirstLastPara="1" wrap="square" lIns="91425" tIns="91425" rIns="91425" bIns="91425" anchor="ctr" anchorCtr="0">
            <a:normAutofit fontScale="62500" lnSpcReduction="20000"/>
          </a:bodyPr>
          <a:lstStyle/>
          <a:p>
            <a:pPr marL="0" marR="0" lvl="0" indent="0" algn="l" rtl="0">
              <a:lnSpc>
                <a:spcPct val="115000"/>
              </a:lnSpc>
              <a:spcBef>
                <a:spcPts val="1800"/>
              </a:spcBef>
              <a:spcAft>
                <a:spcPts val="400"/>
              </a:spcAft>
              <a:buNone/>
            </a:pPr>
            <a:r>
              <a:rPr lang="en" sz="4000" b="1">
                <a:solidFill>
                  <a:srgbClr val="FFFFFF"/>
                </a:solidFill>
                <a:latin typeface="Montserrat"/>
                <a:ea typeface="Montserrat"/>
                <a:cs typeface="Montserrat"/>
                <a:sym typeface="Montserrat"/>
              </a:rPr>
              <a:t>Scams </a:t>
            </a:r>
            <a:endParaRPr sz="4000" b="1">
              <a:solidFill>
                <a:srgbClr val="FFFFFF"/>
              </a:solidFill>
              <a:latin typeface="Montserrat"/>
              <a:ea typeface="Montserrat"/>
              <a:cs typeface="Montserrat"/>
              <a:sym typeface="Montserrat"/>
            </a:endParaRPr>
          </a:p>
        </p:txBody>
      </p:sp>
      <p:sp>
        <p:nvSpPr>
          <p:cNvPr id="148" name="Google Shape;148;p21"/>
          <p:cNvSpPr txBox="1"/>
          <p:nvPr/>
        </p:nvSpPr>
        <p:spPr>
          <a:xfrm>
            <a:off x="547825" y="366275"/>
            <a:ext cx="2098800" cy="80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400"/>
              </a:spcAft>
              <a:buClr>
                <a:schemeClr val="dk1"/>
              </a:buClr>
              <a:buSzPts val="1100"/>
              <a:buFont typeface="Arial"/>
              <a:buNone/>
            </a:pPr>
            <a:r>
              <a:rPr lang="en" sz="4000" b="1">
                <a:solidFill>
                  <a:schemeClr val="lt1"/>
                </a:solidFill>
                <a:latin typeface="Montserrat"/>
                <a:ea typeface="Montserrat"/>
                <a:cs typeface="Montserrat"/>
                <a:sym typeface="Montserrat"/>
              </a:rPr>
              <a:t>Google</a:t>
            </a:r>
            <a:endParaRPr/>
          </a:p>
        </p:txBody>
      </p:sp>
      <p:grpSp>
        <p:nvGrpSpPr>
          <p:cNvPr id="149" name="Google Shape;149;p21"/>
          <p:cNvGrpSpPr/>
          <p:nvPr/>
        </p:nvGrpSpPr>
        <p:grpSpPr>
          <a:xfrm>
            <a:off x="4314154" y="1884897"/>
            <a:ext cx="1674500" cy="869700"/>
            <a:chOff x="4733017" y="2051622"/>
            <a:chExt cx="1674500" cy="869700"/>
          </a:xfrm>
        </p:grpSpPr>
        <p:pic>
          <p:nvPicPr>
            <p:cNvPr id="150" name="Google Shape;150;p21"/>
            <p:cNvPicPr preferRelativeResize="0"/>
            <p:nvPr/>
          </p:nvPicPr>
          <p:blipFill>
            <a:blip r:embed="rId4">
              <a:alphaModFix/>
            </a:blip>
            <a:stretch>
              <a:fillRect/>
            </a:stretch>
          </p:blipFill>
          <p:spPr>
            <a:xfrm>
              <a:off x="4733017" y="2116868"/>
              <a:ext cx="202055" cy="202048"/>
            </a:xfrm>
            <a:prstGeom prst="rect">
              <a:avLst/>
            </a:prstGeom>
            <a:noFill/>
            <a:ln>
              <a:noFill/>
            </a:ln>
          </p:spPr>
        </p:pic>
        <p:sp>
          <p:nvSpPr>
            <p:cNvPr id="151" name="Google Shape;151;p21"/>
            <p:cNvSpPr txBox="1"/>
            <p:nvPr/>
          </p:nvSpPr>
          <p:spPr>
            <a:xfrm>
              <a:off x="4948617" y="2051622"/>
              <a:ext cx="1458900" cy="869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000" b="1">
                  <a:solidFill>
                    <a:srgbClr val="F9FAFC"/>
                  </a:solidFill>
                  <a:latin typeface="Montserrat"/>
                  <a:ea typeface="Montserrat"/>
                  <a:cs typeface="Montserrat"/>
                  <a:sym typeface="Montserrat"/>
                </a:rPr>
                <a:t>Search Result Shows Brand</a:t>
              </a:r>
              <a:endParaRPr sz="1000" b="1">
                <a:solidFill>
                  <a:srgbClr val="F9FAFC"/>
                </a:solidFill>
                <a:latin typeface="Montserrat"/>
                <a:ea typeface="Montserrat"/>
                <a:cs typeface="Montserrat"/>
                <a:sym typeface="Montserrat"/>
              </a:endParaRPr>
            </a:p>
            <a:p>
              <a:pPr marL="0" lvl="0" indent="0" algn="l" rtl="0">
                <a:lnSpc>
                  <a:spcPct val="115000"/>
                </a:lnSpc>
                <a:spcBef>
                  <a:spcPts val="0"/>
                </a:spcBef>
                <a:spcAft>
                  <a:spcPts val="0"/>
                </a:spcAft>
                <a:buNone/>
              </a:pPr>
              <a:r>
                <a:rPr lang="en" sz="1000">
                  <a:solidFill>
                    <a:srgbClr val="F9FAFC"/>
                  </a:solidFill>
                  <a:latin typeface="Montserrat"/>
                  <a:ea typeface="Montserrat"/>
                  <a:cs typeface="Montserrat"/>
                  <a:sym typeface="Montserrat"/>
                </a:rPr>
                <a:t>Title displays correct brand name</a:t>
              </a:r>
              <a:endParaRPr>
                <a:solidFill>
                  <a:srgbClr val="F9FAFC"/>
                </a:solidFill>
              </a:endParaRPr>
            </a:p>
          </p:txBody>
        </p:sp>
      </p:grpSp>
      <p:grpSp>
        <p:nvGrpSpPr>
          <p:cNvPr id="152" name="Google Shape;152;p21"/>
          <p:cNvGrpSpPr/>
          <p:nvPr/>
        </p:nvGrpSpPr>
        <p:grpSpPr>
          <a:xfrm>
            <a:off x="4314164" y="2817400"/>
            <a:ext cx="1772449" cy="869700"/>
            <a:chOff x="4731677" y="2973275"/>
            <a:chExt cx="1772449" cy="869700"/>
          </a:xfrm>
        </p:grpSpPr>
        <p:pic>
          <p:nvPicPr>
            <p:cNvPr id="153" name="Google Shape;153;p21"/>
            <p:cNvPicPr preferRelativeResize="0"/>
            <p:nvPr/>
          </p:nvPicPr>
          <p:blipFill>
            <a:blip r:embed="rId5">
              <a:alphaModFix/>
            </a:blip>
            <a:stretch>
              <a:fillRect/>
            </a:stretch>
          </p:blipFill>
          <p:spPr>
            <a:xfrm>
              <a:off x="4731677" y="3041377"/>
              <a:ext cx="204750" cy="202048"/>
            </a:xfrm>
            <a:prstGeom prst="rect">
              <a:avLst/>
            </a:prstGeom>
            <a:noFill/>
            <a:ln>
              <a:noFill/>
            </a:ln>
          </p:spPr>
        </p:pic>
        <p:sp>
          <p:nvSpPr>
            <p:cNvPr id="154" name="Google Shape;154;p21"/>
            <p:cNvSpPr txBox="1"/>
            <p:nvPr/>
          </p:nvSpPr>
          <p:spPr>
            <a:xfrm>
              <a:off x="4948626" y="2973275"/>
              <a:ext cx="1555500" cy="869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000" b="1">
                  <a:solidFill>
                    <a:srgbClr val="F9FAFC"/>
                  </a:solidFill>
                  <a:latin typeface="Montserrat"/>
                  <a:ea typeface="Montserrat"/>
                  <a:cs typeface="Montserrat"/>
                  <a:sym typeface="Montserrat"/>
                </a:rPr>
                <a:t>URL Mismatch</a:t>
              </a:r>
              <a:endParaRPr sz="1000" b="1">
                <a:solidFill>
                  <a:srgbClr val="F9FAFC"/>
                </a:solidFill>
                <a:latin typeface="Montserrat"/>
                <a:ea typeface="Montserrat"/>
                <a:cs typeface="Montserrat"/>
                <a:sym typeface="Montserrat"/>
              </a:endParaRPr>
            </a:p>
            <a:p>
              <a:pPr marL="0" lvl="0" indent="0" algn="l" rtl="0">
                <a:lnSpc>
                  <a:spcPct val="115000"/>
                </a:lnSpc>
                <a:spcBef>
                  <a:spcPts val="0"/>
                </a:spcBef>
                <a:spcAft>
                  <a:spcPts val="0"/>
                </a:spcAft>
                <a:buNone/>
              </a:pPr>
              <a:r>
                <a:rPr lang="en" sz="1000">
                  <a:solidFill>
                    <a:srgbClr val="F9FAFC"/>
                  </a:solidFill>
                  <a:latin typeface="Montserrat"/>
                  <a:ea typeface="Montserrat"/>
                  <a:cs typeface="Montserrat"/>
                  <a:sym typeface="Montserrat"/>
                </a:rPr>
                <a:t>Title says Venmo but URL is a generic </a:t>
              </a:r>
              <a:r>
                <a:rPr lang="en" sz="1000" u="sng">
                  <a:solidFill>
                    <a:srgbClr val="F9FAFC"/>
                  </a:solidFill>
                  <a:latin typeface="Montserrat"/>
                  <a:ea typeface="Montserrat"/>
                  <a:cs typeface="Montserrat"/>
                  <a:sym typeface="Montserrat"/>
                </a:rPr>
                <a:t>sites.google.com</a:t>
              </a:r>
              <a:endParaRPr u="sng">
                <a:solidFill>
                  <a:srgbClr val="F9FAFC"/>
                </a:solidFill>
              </a:endParaRPr>
            </a:p>
          </p:txBody>
        </p:sp>
      </p:grpSp>
      <p:grpSp>
        <p:nvGrpSpPr>
          <p:cNvPr id="155" name="Google Shape;155;p21"/>
          <p:cNvGrpSpPr/>
          <p:nvPr/>
        </p:nvGrpSpPr>
        <p:grpSpPr>
          <a:xfrm>
            <a:off x="4314165" y="3732164"/>
            <a:ext cx="1904837" cy="1046700"/>
            <a:chOff x="4682703" y="3417164"/>
            <a:chExt cx="1904837" cy="1046700"/>
          </a:xfrm>
        </p:grpSpPr>
        <p:pic>
          <p:nvPicPr>
            <p:cNvPr id="156" name="Google Shape;156;p21"/>
            <p:cNvPicPr preferRelativeResize="0"/>
            <p:nvPr/>
          </p:nvPicPr>
          <p:blipFill>
            <a:blip r:embed="rId6">
              <a:alphaModFix/>
            </a:blip>
            <a:stretch>
              <a:fillRect/>
            </a:stretch>
          </p:blipFill>
          <p:spPr>
            <a:xfrm>
              <a:off x="4682703" y="3473247"/>
              <a:ext cx="204750" cy="202048"/>
            </a:xfrm>
            <a:prstGeom prst="rect">
              <a:avLst/>
            </a:prstGeom>
            <a:noFill/>
            <a:ln>
              <a:noFill/>
            </a:ln>
          </p:spPr>
        </p:pic>
        <p:sp>
          <p:nvSpPr>
            <p:cNvPr id="157" name="Google Shape;157;p21"/>
            <p:cNvSpPr txBox="1"/>
            <p:nvPr/>
          </p:nvSpPr>
          <p:spPr>
            <a:xfrm>
              <a:off x="4912939" y="3417164"/>
              <a:ext cx="1674600" cy="1046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000" b="1">
                  <a:solidFill>
                    <a:srgbClr val="F9FAFC"/>
                  </a:solidFill>
                  <a:latin typeface="Montserrat"/>
                  <a:ea typeface="Montserrat"/>
                  <a:cs typeface="Montserrat"/>
                  <a:sym typeface="Montserrat"/>
                </a:rPr>
                <a:t>2nd Result for Organic Search</a:t>
              </a:r>
              <a:endParaRPr sz="1000" b="1">
                <a:solidFill>
                  <a:srgbClr val="F9FAFC"/>
                </a:solidFill>
                <a:latin typeface="Montserrat"/>
                <a:ea typeface="Montserrat"/>
                <a:cs typeface="Montserrat"/>
                <a:sym typeface="Montserrat"/>
              </a:endParaRPr>
            </a:p>
            <a:p>
              <a:pPr marL="0" lvl="0" indent="0" algn="l" rtl="0">
                <a:lnSpc>
                  <a:spcPct val="115000"/>
                </a:lnSpc>
                <a:spcBef>
                  <a:spcPts val="0"/>
                </a:spcBef>
                <a:spcAft>
                  <a:spcPts val="0"/>
                </a:spcAft>
                <a:buNone/>
              </a:pPr>
              <a:r>
                <a:rPr lang="en" sz="1000">
                  <a:solidFill>
                    <a:srgbClr val="F9FAFC"/>
                  </a:solidFill>
                  <a:latin typeface="Montserrat"/>
                  <a:ea typeface="Montserrat"/>
                  <a:cs typeface="Montserrat"/>
                  <a:sym typeface="Montserrat"/>
                </a:rPr>
                <a:t>Even top search results can be manipulated for fake sites</a:t>
              </a:r>
              <a:endParaRPr/>
            </a:p>
          </p:txBody>
        </p:sp>
      </p:grpSp>
      <p:pic>
        <p:nvPicPr>
          <p:cNvPr id="158" name="Google Shape;158;p21"/>
          <p:cNvPicPr preferRelativeResize="0"/>
          <p:nvPr/>
        </p:nvPicPr>
        <p:blipFill>
          <a:blip r:embed="rId7">
            <a:alphaModFix/>
          </a:blip>
          <a:stretch>
            <a:fillRect/>
          </a:stretch>
        </p:blipFill>
        <p:spPr>
          <a:xfrm>
            <a:off x="5951908" y="0"/>
            <a:ext cx="3192085"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164" name="Google Shape;164;p22"/>
          <p:cNvSpPr txBox="1">
            <a:spLocks noGrp="1"/>
          </p:cNvSpPr>
          <p:nvPr>
            <p:ph type="body" idx="1"/>
          </p:nvPr>
        </p:nvSpPr>
        <p:spPr>
          <a:xfrm>
            <a:off x="25" y="359550"/>
            <a:ext cx="9144000" cy="838200"/>
          </a:xfrm>
          <a:prstGeom prst="rect">
            <a:avLst/>
          </a:prstGeom>
        </p:spPr>
        <p:txBody>
          <a:bodyPr spcFirstLastPara="1" wrap="square" lIns="91425" tIns="91425" rIns="91425" bIns="91425" anchor="ctr" anchorCtr="0">
            <a:normAutofit fontScale="25000" lnSpcReduction="20000"/>
          </a:bodyPr>
          <a:lstStyle/>
          <a:p>
            <a:pPr marL="0" marR="0" lvl="0" indent="0" algn="ctr" rtl="0">
              <a:lnSpc>
                <a:spcPct val="115000"/>
              </a:lnSpc>
              <a:spcBef>
                <a:spcPts val="1800"/>
              </a:spcBef>
              <a:spcAft>
                <a:spcPts val="400"/>
              </a:spcAft>
              <a:buNone/>
            </a:pPr>
            <a:r>
              <a:rPr lang="en" sz="16000" b="1">
                <a:solidFill>
                  <a:srgbClr val="FFFFFF"/>
                </a:solidFill>
                <a:latin typeface="Montserrat"/>
                <a:ea typeface="Montserrat"/>
                <a:cs typeface="Montserrat"/>
                <a:sym typeface="Montserrat"/>
              </a:rPr>
              <a:t>Social Media Scams</a:t>
            </a:r>
            <a:endParaRPr sz="11000" b="1">
              <a:solidFill>
                <a:srgbClr val="FFFFFF"/>
              </a:solidFill>
              <a:latin typeface="Montserrat"/>
              <a:ea typeface="Montserrat"/>
              <a:cs typeface="Montserrat"/>
              <a:sym typeface="Montserrat"/>
            </a:endParaRPr>
          </a:p>
        </p:txBody>
      </p:sp>
      <p:pic>
        <p:nvPicPr>
          <p:cNvPr id="165" name="Google Shape;165;p22"/>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166" name="Google Shape;166;p22"/>
          <p:cNvPicPr preferRelativeResize="0"/>
          <p:nvPr/>
        </p:nvPicPr>
        <p:blipFill>
          <a:blip r:embed="rId3">
            <a:alphaModFix/>
          </a:blip>
          <a:stretch>
            <a:fillRect/>
          </a:stretch>
        </p:blipFill>
        <p:spPr>
          <a:xfrm>
            <a:off x="152450" y="152396"/>
            <a:ext cx="1217607" cy="163475"/>
          </a:xfrm>
          <a:prstGeom prst="rect">
            <a:avLst/>
          </a:prstGeom>
          <a:noFill/>
          <a:ln>
            <a:noFill/>
          </a:ln>
        </p:spPr>
      </p:pic>
      <p:sp>
        <p:nvSpPr>
          <p:cNvPr id="167" name="Google Shape;167;p22"/>
          <p:cNvSpPr txBox="1">
            <a:spLocks noGrp="1"/>
          </p:cNvSpPr>
          <p:nvPr>
            <p:ph type="body" idx="1"/>
          </p:nvPr>
        </p:nvSpPr>
        <p:spPr>
          <a:xfrm>
            <a:off x="347800" y="1333500"/>
            <a:ext cx="2490600" cy="33384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Social media is full</a:t>
            </a:r>
            <a:endParaRPr sz="1600">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of fake accounts.</a:t>
            </a:r>
            <a:endParaRPr sz="1600">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It could also be a fake account with the same name and photo as one of your real friends that will later try to scam you.</a:t>
            </a:r>
            <a:endParaRPr sz="1600">
              <a:solidFill>
                <a:srgbClr val="FFFFFF"/>
              </a:solidFill>
              <a:latin typeface="Montserrat"/>
              <a:ea typeface="Montserrat"/>
              <a:cs typeface="Montserrat"/>
              <a:sym typeface="Montserrat"/>
            </a:endParaRPr>
          </a:p>
        </p:txBody>
      </p:sp>
      <p:pic>
        <p:nvPicPr>
          <p:cNvPr id="168" name="Google Shape;168;p22"/>
          <p:cNvPicPr preferRelativeResize="0"/>
          <p:nvPr/>
        </p:nvPicPr>
        <p:blipFill>
          <a:blip r:embed="rId4">
            <a:alphaModFix/>
          </a:blip>
          <a:stretch>
            <a:fillRect/>
          </a:stretch>
        </p:blipFill>
        <p:spPr>
          <a:xfrm>
            <a:off x="3016175" y="1281439"/>
            <a:ext cx="5863680" cy="3338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174" name="Google Shape;174;p23"/>
          <p:cNvSpPr txBox="1">
            <a:spLocks noGrp="1"/>
          </p:cNvSpPr>
          <p:nvPr>
            <p:ph type="body" idx="1"/>
          </p:nvPr>
        </p:nvSpPr>
        <p:spPr>
          <a:xfrm>
            <a:off x="458175" y="466625"/>
            <a:ext cx="3670800" cy="12858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1800"/>
              </a:spcBef>
              <a:spcAft>
                <a:spcPts val="400"/>
              </a:spcAft>
              <a:buNone/>
            </a:pPr>
            <a:r>
              <a:rPr lang="en" sz="4000" b="1">
                <a:solidFill>
                  <a:srgbClr val="FFFFFF"/>
                </a:solidFill>
                <a:latin typeface="Montserrat"/>
                <a:ea typeface="Montserrat"/>
                <a:cs typeface="Montserrat"/>
                <a:sym typeface="Montserrat"/>
              </a:rPr>
              <a:t>QR Code Scams</a:t>
            </a:r>
            <a:endParaRPr sz="4000" b="1">
              <a:solidFill>
                <a:srgbClr val="FFFFFF"/>
              </a:solidFill>
              <a:latin typeface="Montserrat"/>
              <a:ea typeface="Montserrat"/>
              <a:cs typeface="Montserrat"/>
              <a:sym typeface="Montserrat"/>
            </a:endParaRPr>
          </a:p>
        </p:txBody>
      </p:sp>
      <p:pic>
        <p:nvPicPr>
          <p:cNvPr id="175" name="Google Shape;175;p23"/>
          <p:cNvPicPr preferRelativeResize="0"/>
          <p:nvPr/>
        </p:nvPicPr>
        <p:blipFill>
          <a:blip r:embed="rId3">
            <a:alphaModFix/>
          </a:blip>
          <a:stretch>
            <a:fillRect/>
          </a:stretch>
        </p:blipFill>
        <p:spPr>
          <a:xfrm>
            <a:off x="7819174" y="4007057"/>
            <a:ext cx="971775" cy="801525"/>
          </a:xfrm>
          <a:prstGeom prst="rect">
            <a:avLst/>
          </a:prstGeom>
          <a:noFill/>
          <a:ln>
            <a:noFill/>
          </a:ln>
        </p:spPr>
      </p:pic>
      <p:pic>
        <p:nvPicPr>
          <p:cNvPr id="176" name="Google Shape;176;p23"/>
          <p:cNvPicPr preferRelativeResize="0"/>
          <p:nvPr/>
        </p:nvPicPr>
        <p:blipFill>
          <a:blip r:embed="rId3">
            <a:alphaModFix/>
          </a:blip>
          <a:stretch>
            <a:fillRect/>
          </a:stretch>
        </p:blipFill>
        <p:spPr>
          <a:xfrm>
            <a:off x="4428274" y="344457"/>
            <a:ext cx="971775" cy="801524"/>
          </a:xfrm>
          <a:prstGeom prst="rect">
            <a:avLst/>
          </a:prstGeom>
          <a:noFill/>
          <a:ln>
            <a:noFill/>
          </a:ln>
        </p:spPr>
      </p:pic>
      <p:sp>
        <p:nvSpPr>
          <p:cNvPr id="177" name="Google Shape;177;p23"/>
          <p:cNvSpPr txBox="1">
            <a:spLocks noGrp="1"/>
          </p:cNvSpPr>
          <p:nvPr>
            <p:ph type="body" idx="1"/>
          </p:nvPr>
        </p:nvSpPr>
        <p:spPr>
          <a:xfrm>
            <a:off x="462100" y="1981200"/>
            <a:ext cx="3365400" cy="2862000"/>
          </a:xfrm>
          <a:prstGeom prst="rect">
            <a:avLst/>
          </a:prstGeom>
        </p:spPr>
        <p:txBody>
          <a:bodyPr spcFirstLastPara="1" wrap="square" lIns="91425" tIns="91425" rIns="91425" bIns="91425" anchor="ctr" anchorCtr="0">
            <a:normAutofit lnSpcReduction="10000"/>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Who thought a QR code</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could be dangerous?</a:t>
            </a:r>
            <a:endParaRPr sz="1600">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None/>
            </a:pP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They are everywhere, especially in restaurants.  Criminals can place their own sticker over the legitimate one. So that when you scan it, you will be redirected to a fake site.</a:t>
            </a:r>
            <a:endParaRPr sz="1600">
              <a:solidFill>
                <a:srgbClr val="FFFFFF"/>
              </a:solidFill>
              <a:latin typeface="Montserrat"/>
              <a:ea typeface="Montserrat"/>
              <a:cs typeface="Montserrat"/>
              <a:sym typeface="Montserrat"/>
            </a:endParaRPr>
          </a:p>
        </p:txBody>
      </p:sp>
      <p:pic>
        <p:nvPicPr>
          <p:cNvPr id="178" name="Google Shape;178;p23"/>
          <p:cNvPicPr preferRelativeResize="0"/>
          <p:nvPr/>
        </p:nvPicPr>
        <p:blipFill rotWithShape="1">
          <a:blip r:embed="rId4">
            <a:alphaModFix/>
          </a:blip>
          <a:srcRect l="6543" t="4208" r="7810" b="8118"/>
          <a:stretch/>
        </p:blipFill>
        <p:spPr>
          <a:xfrm>
            <a:off x="4616300" y="534625"/>
            <a:ext cx="3979876" cy="40742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4"/>
          <p:cNvSpPr/>
          <p:nvPr/>
        </p:nvSpPr>
        <p:spPr>
          <a:xfrm>
            <a:off x="5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pic>
        <p:nvPicPr>
          <p:cNvPr id="184" name="Google Shape;184;p24"/>
          <p:cNvPicPr preferRelativeResize="0"/>
          <p:nvPr/>
        </p:nvPicPr>
        <p:blipFill>
          <a:blip r:embed="rId3">
            <a:alphaModFix/>
          </a:blip>
          <a:stretch>
            <a:fillRect/>
          </a:stretch>
        </p:blipFill>
        <p:spPr>
          <a:xfrm>
            <a:off x="7774050" y="4827621"/>
            <a:ext cx="1217607" cy="163475"/>
          </a:xfrm>
          <a:prstGeom prst="rect">
            <a:avLst/>
          </a:prstGeom>
          <a:noFill/>
          <a:ln>
            <a:noFill/>
          </a:ln>
        </p:spPr>
      </p:pic>
      <p:sp>
        <p:nvSpPr>
          <p:cNvPr id="185" name="Google Shape;185;p24"/>
          <p:cNvSpPr txBox="1">
            <a:spLocks noGrp="1"/>
          </p:cNvSpPr>
          <p:nvPr>
            <p:ph type="body" idx="1"/>
          </p:nvPr>
        </p:nvSpPr>
        <p:spPr>
          <a:xfrm>
            <a:off x="513200" y="2276475"/>
            <a:ext cx="4020600" cy="2583000"/>
          </a:xfrm>
          <a:prstGeom prst="rect">
            <a:avLst/>
          </a:prstGeom>
        </p:spPr>
        <p:txBody>
          <a:bodyPr spcFirstLastPara="1" wrap="square" lIns="91425" tIns="91425" rIns="91425" bIns="91425" anchor="ctr" anchorCtr="0">
            <a:normAutofit/>
          </a:bodyPr>
          <a:lstStyle/>
          <a:p>
            <a:pPr marL="0" marR="0" lvl="0" indent="0" algn="l" rtl="0">
              <a:lnSpc>
                <a:spcPct val="115000"/>
              </a:lnSpc>
              <a:spcBef>
                <a:spcPts val="0"/>
              </a:spcBef>
              <a:spcAft>
                <a:spcPts val="0"/>
              </a:spcAft>
              <a:buNone/>
            </a:pPr>
            <a:r>
              <a:rPr lang="en" sz="1600">
                <a:latin typeface="Montserrat"/>
                <a:ea typeface="Montserrat"/>
                <a:cs typeface="Montserrat"/>
                <a:sym typeface="Montserrat"/>
              </a:rPr>
              <a:t>Vishing (voice phishing) is a type</a:t>
            </a:r>
            <a:br>
              <a:rPr lang="en" sz="1600">
                <a:latin typeface="Montserrat"/>
                <a:ea typeface="Montserrat"/>
                <a:cs typeface="Montserrat"/>
                <a:sym typeface="Montserrat"/>
              </a:rPr>
            </a:br>
            <a:r>
              <a:rPr lang="en" sz="1600">
                <a:latin typeface="Montserrat"/>
                <a:ea typeface="Montserrat"/>
                <a:cs typeface="Montserrat"/>
                <a:sym typeface="Montserrat"/>
              </a:rPr>
              <a:t>of phishing attack made over</a:t>
            </a:r>
            <a:br>
              <a:rPr lang="en" sz="1600">
                <a:latin typeface="Montserrat"/>
                <a:ea typeface="Montserrat"/>
                <a:cs typeface="Montserrat"/>
                <a:sym typeface="Montserrat"/>
              </a:rPr>
            </a:br>
            <a:r>
              <a:rPr lang="en" sz="1600">
                <a:latin typeface="Montserrat"/>
                <a:ea typeface="Montserrat"/>
                <a:cs typeface="Montserrat"/>
                <a:sym typeface="Montserrat"/>
              </a:rPr>
              <a:t>the telephone. </a:t>
            </a:r>
            <a:br>
              <a:rPr lang="en" sz="1600">
                <a:latin typeface="Montserrat"/>
                <a:ea typeface="Montserrat"/>
                <a:cs typeface="Montserrat"/>
                <a:sym typeface="Montserrat"/>
              </a:rPr>
            </a:br>
            <a:br>
              <a:rPr lang="en" sz="1600">
                <a:latin typeface="Montserrat"/>
                <a:ea typeface="Montserrat"/>
                <a:cs typeface="Montserrat"/>
                <a:sym typeface="Montserrat"/>
              </a:rPr>
            </a:br>
            <a:r>
              <a:rPr lang="en" sz="1600">
                <a:latin typeface="Montserrat"/>
                <a:ea typeface="Montserrat"/>
                <a:cs typeface="Montserrat"/>
                <a:sym typeface="Montserrat"/>
              </a:rPr>
              <a:t>Scammers can spoof a phone number that looks identical to a known number, like your bank.</a:t>
            </a:r>
            <a:endParaRPr sz="1600">
              <a:latin typeface="Montserrat"/>
              <a:ea typeface="Montserrat"/>
              <a:cs typeface="Montserrat"/>
              <a:sym typeface="Montserrat"/>
            </a:endParaRPr>
          </a:p>
        </p:txBody>
      </p:sp>
      <p:sp>
        <p:nvSpPr>
          <p:cNvPr id="186" name="Google Shape;186;p24"/>
          <p:cNvSpPr txBox="1">
            <a:spLocks noGrp="1"/>
          </p:cNvSpPr>
          <p:nvPr>
            <p:ph type="body" idx="1"/>
          </p:nvPr>
        </p:nvSpPr>
        <p:spPr>
          <a:xfrm>
            <a:off x="477525" y="338375"/>
            <a:ext cx="4275300" cy="838200"/>
          </a:xfrm>
          <a:prstGeom prst="rect">
            <a:avLst/>
          </a:prstGeom>
        </p:spPr>
        <p:txBody>
          <a:bodyPr spcFirstLastPara="1" wrap="square" lIns="91425" tIns="91425" rIns="91425" bIns="91425" anchor="ctr" anchorCtr="0">
            <a:normAutofit fontScale="62500" lnSpcReduction="20000"/>
          </a:bodyPr>
          <a:lstStyle/>
          <a:p>
            <a:pPr marL="0" marR="0" lvl="0" indent="0" algn="l" rtl="0">
              <a:lnSpc>
                <a:spcPct val="115000"/>
              </a:lnSpc>
              <a:spcBef>
                <a:spcPts val="1800"/>
              </a:spcBef>
              <a:spcAft>
                <a:spcPts val="400"/>
              </a:spcAft>
              <a:buNone/>
            </a:pPr>
            <a:r>
              <a:rPr lang="en" sz="4000" b="1">
                <a:solidFill>
                  <a:srgbClr val="2D323E"/>
                </a:solidFill>
                <a:highlight>
                  <a:schemeClr val="lt1"/>
                </a:highlight>
                <a:latin typeface="Montserrat"/>
                <a:ea typeface="Montserrat"/>
                <a:cs typeface="Montserrat"/>
                <a:sym typeface="Montserrat"/>
              </a:rPr>
              <a:t>Vishing Scams</a:t>
            </a:r>
            <a:endParaRPr sz="4000" b="1">
              <a:solidFill>
                <a:srgbClr val="2D323E"/>
              </a:solidFill>
              <a:highlight>
                <a:schemeClr val="lt1"/>
              </a:highlight>
              <a:latin typeface="Montserrat"/>
              <a:ea typeface="Montserrat"/>
              <a:cs typeface="Montserrat"/>
              <a:sym typeface="Montserrat"/>
            </a:endParaRPr>
          </a:p>
        </p:txBody>
      </p:sp>
      <p:pic>
        <p:nvPicPr>
          <p:cNvPr id="187" name="Google Shape;187;p24"/>
          <p:cNvPicPr preferRelativeResize="0"/>
          <p:nvPr/>
        </p:nvPicPr>
        <p:blipFill>
          <a:blip r:embed="rId4">
            <a:alphaModFix/>
          </a:blip>
          <a:stretch>
            <a:fillRect/>
          </a:stretch>
        </p:blipFill>
        <p:spPr>
          <a:xfrm>
            <a:off x="5469706" y="0"/>
            <a:ext cx="3674288" cy="5143501"/>
          </a:xfrm>
          <a:prstGeom prst="rect">
            <a:avLst/>
          </a:prstGeom>
          <a:noFill/>
          <a:ln>
            <a:noFill/>
          </a:ln>
        </p:spPr>
      </p:pic>
      <p:pic>
        <p:nvPicPr>
          <p:cNvPr id="188" name="Google Shape;188;p24"/>
          <p:cNvPicPr preferRelativeResize="0"/>
          <p:nvPr/>
        </p:nvPicPr>
        <p:blipFill>
          <a:blip r:embed="rId5">
            <a:alphaModFix/>
          </a:blip>
          <a:stretch>
            <a:fillRect/>
          </a:stretch>
        </p:blipFill>
        <p:spPr>
          <a:xfrm>
            <a:off x="6076950" y="923925"/>
            <a:ext cx="276225" cy="276225"/>
          </a:xfrm>
          <a:prstGeom prst="rect">
            <a:avLst/>
          </a:prstGeom>
          <a:noFill/>
          <a:ln>
            <a:noFill/>
          </a:ln>
        </p:spPr>
      </p:pic>
      <p:pic>
        <p:nvPicPr>
          <p:cNvPr id="189" name="Google Shape;189;p24"/>
          <p:cNvPicPr preferRelativeResize="0"/>
          <p:nvPr/>
        </p:nvPicPr>
        <p:blipFill>
          <a:blip r:embed="rId5">
            <a:alphaModFix/>
          </a:blip>
          <a:stretch>
            <a:fillRect/>
          </a:stretch>
        </p:blipFill>
        <p:spPr>
          <a:xfrm>
            <a:off x="5629275" y="4210050"/>
            <a:ext cx="276225" cy="276225"/>
          </a:xfrm>
          <a:prstGeom prst="rect">
            <a:avLst/>
          </a:prstGeom>
          <a:noFill/>
          <a:ln>
            <a:noFill/>
          </a:ln>
        </p:spPr>
      </p:pic>
      <p:sp>
        <p:nvSpPr>
          <p:cNvPr id="190" name="Google Shape;190;p24"/>
          <p:cNvSpPr txBox="1"/>
          <p:nvPr/>
        </p:nvSpPr>
        <p:spPr>
          <a:xfrm>
            <a:off x="5905500" y="4200525"/>
            <a:ext cx="1800300" cy="869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000" b="1">
                <a:solidFill>
                  <a:schemeClr val="dk2"/>
                </a:solidFill>
                <a:latin typeface="Montserrat"/>
                <a:ea typeface="Montserrat"/>
                <a:cs typeface="Montserrat"/>
                <a:sym typeface="Montserrat"/>
              </a:rPr>
              <a:t>Trusted Brands</a:t>
            </a:r>
            <a:endParaRPr sz="1000" b="1">
              <a:solidFill>
                <a:schemeClr val="dk2"/>
              </a:solidFill>
              <a:latin typeface="Montserrat"/>
              <a:ea typeface="Montserrat"/>
              <a:cs typeface="Montserrat"/>
              <a:sym typeface="Montserrat"/>
            </a:endParaRPr>
          </a:p>
          <a:p>
            <a:pPr marL="0" lvl="0" indent="0" algn="l" rtl="0">
              <a:lnSpc>
                <a:spcPct val="115000"/>
              </a:lnSpc>
              <a:spcBef>
                <a:spcPts val="0"/>
              </a:spcBef>
              <a:spcAft>
                <a:spcPts val="0"/>
              </a:spcAft>
              <a:buNone/>
            </a:pPr>
            <a:r>
              <a:rPr lang="en" sz="1000">
                <a:solidFill>
                  <a:schemeClr val="dk2"/>
                </a:solidFill>
                <a:latin typeface="Montserrat"/>
                <a:ea typeface="Montserrat"/>
                <a:cs typeface="Montserrat"/>
                <a:sym typeface="Montserrat"/>
              </a:rPr>
              <a:t>Numbers for personal and commercial contacts can be spoofed.</a:t>
            </a:r>
            <a:endParaRPr sz="1000">
              <a:solidFill>
                <a:schemeClr val="dk2"/>
              </a:solidFill>
              <a:latin typeface="Montserrat"/>
              <a:ea typeface="Montserrat"/>
              <a:cs typeface="Montserrat"/>
              <a:sym typeface="Montserrat"/>
            </a:endParaRPr>
          </a:p>
        </p:txBody>
      </p:sp>
      <p:pic>
        <p:nvPicPr>
          <p:cNvPr id="191" name="Google Shape;191;p24"/>
          <p:cNvPicPr preferRelativeResize="0"/>
          <p:nvPr/>
        </p:nvPicPr>
        <p:blipFill>
          <a:blip r:embed="rId6">
            <a:alphaModFix/>
          </a:blip>
          <a:stretch>
            <a:fillRect/>
          </a:stretch>
        </p:blipFill>
        <p:spPr>
          <a:xfrm>
            <a:off x="1052425" y="2130863"/>
            <a:ext cx="133025" cy="145600"/>
          </a:xfrm>
          <a:prstGeom prst="rect">
            <a:avLst/>
          </a:prstGeom>
          <a:noFill/>
          <a:ln>
            <a:noFill/>
          </a:ln>
        </p:spPr>
      </p:pic>
      <p:pic>
        <p:nvPicPr>
          <p:cNvPr id="192" name="Google Shape;192;p24"/>
          <p:cNvPicPr preferRelativeResize="0"/>
          <p:nvPr/>
        </p:nvPicPr>
        <p:blipFill>
          <a:blip r:embed="rId6">
            <a:alphaModFix/>
          </a:blip>
          <a:stretch>
            <a:fillRect/>
          </a:stretch>
        </p:blipFill>
        <p:spPr>
          <a:xfrm>
            <a:off x="1259600" y="2130863"/>
            <a:ext cx="133025" cy="145600"/>
          </a:xfrm>
          <a:prstGeom prst="rect">
            <a:avLst/>
          </a:prstGeom>
          <a:noFill/>
          <a:ln>
            <a:noFill/>
          </a:ln>
        </p:spPr>
      </p:pic>
      <p:pic>
        <p:nvPicPr>
          <p:cNvPr id="193" name="Google Shape;193;p24"/>
          <p:cNvPicPr preferRelativeResize="0"/>
          <p:nvPr/>
        </p:nvPicPr>
        <p:blipFill>
          <a:blip r:embed="rId6">
            <a:alphaModFix/>
          </a:blip>
          <a:stretch>
            <a:fillRect/>
          </a:stretch>
        </p:blipFill>
        <p:spPr>
          <a:xfrm>
            <a:off x="638075" y="2130863"/>
            <a:ext cx="133025" cy="145600"/>
          </a:xfrm>
          <a:prstGeom prst="rect">
            <a:avLst/>
          </a:prstGeom>
          <a:noFill/>
          <a:ln>
            <a:noFill/>
          </a:ln>
        </p:spPr>
      </p:pic>
      <p:pic>
        <p:nvPicPr>
          <p:cNvPr id="194" name="Google Shape;194;p24"/>
          <p:cNvPicPr preferRelativeResize="0"/>
          <p:nvPr/>
        </p:nvPicPr>
        <p:blipFill>
          <a:blip r:embed="rId6">
            <a:alphaModFix/>
          </a:blip>
          <a:stretch>
            <a:fillRect/>
          </a:stretch>
        </p:blipFill>
        <p:spPr>
          <a:xfrm>
            <a:off x="845250" y="2130863"/>
            <a:ext cx="133025" cy="145600"/>
          </a:xfrm>
          <a:prstGeom prst="rect">
            <a:avLst/>
          </a:prstGeom>
          <a:noFill/>
          <a:ln>
            <a:noFill/>
          </a:ln>
        </p:spPr>
      </p:pic>
      <p:pic>
        <p:nvPicPr>
          <p:cNvPr id="195" name="Google Shape;195;p24"/>
          <p:cNvPicPr preferRelativeResize="0"/>
          <p:nvPr/>
        </p:nvPicPr>
        <p:blipFill>
          <a:blip r:embed="rId7">
            <a:alphaModFix/>
          </a:blip>
          <a:stretch>
            <a:fillRect/>
          </a:stretch>
        </p:blipFill>
        <p:spPr>
          <a:xfrm>
            <a:off x="4684488" y="2506975"/>
            <a:ext cx="971775" cy="8015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5"/>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201" name="Google Shape;201;p25"/>
          <p:cNvSpPr txBox="1">
            <a:spLocks noGrp="1"/>
          </p:cNvSpPr>
          <p:nvPr>
            <p:ph type="body" idx="1"/>
          </p:nvPr>
        </p:nvSpPr>
        <p:spPr>
          <a:xfrm>
            <a:off x="50" y="498275"/>
            <a:ext cx="9144000" cy="1044900"/>
          </a:xfrm>
          <a:prstGeom prst="rect">
            <a:avLst/>
          </a:prstGeom>
        </p:spPr>
        <p:txBody>
          <a:bodyPr spcFirstLastPara="1" wrap="square" lIns="91425" tIns="91425" rIns="91425" bIns="91425" anchor="ctr" anchorCtr="0">
            <a:noAutofit/>
          </a:bodyPr>
          <a:lstStyle/>
          <a:p>
            <a:pPr marL="0" lvl="0" indent="0" algn="ctr" rtl="0">
              <a:spcBef>
                <a:spcPts val="1800"/>
              </a:spcBef>
              <a:spcAft>
                <a:spcPts val="400"/>
              </a:spcAft>
              <a:buNone/>
            </a:pPr>
            <a:r>
              <a:rPr lang="en" sz="3200" b="1">
                <a:solidFill>
                  <a:srgbClr val="FFFFFF"/>
                </a:solidFill>
                <a:latin typeface="Kalam"/>
                <a:ea typeface="Kalam"/>
                <a:cs typeface="Kalam"/>
                <a:sym typeface="Kalam"/>
              </a:rPr>
              <a:t>What </a:t>
            </a:r>
            <a:r>
              <a:rPr lang="en" sz="3200" b="1">
                <a:solidFill>
                  <a:srgbClr val="11BFF8"/>
                </a:solidFill>
                <a:latin typeface="Kalam"/>
                <a:ea typeface="Kalam"/>
                <a:cs typeface="Kalam"/>
                <a:sym typeface="Kalam"/>
              </a:rPr>
              <a:t>Helps Protect</a:t>
            </a:r>
            <a:r>
              <a:rPr lang="en" sz="3200" b="1">
                <a:solidFill>
                  <a:srgbClr val="FFFFFF"/>
                </a:solidFill>
                <a:latin typeface="Kalam"/>
                <a:ea typeface="Kalam"/>
                <a:cs typeface="Kalam"/>
                <a:sym typeface="Kalam"/>
              </a:rPr>
              <a:t> </a:t>
            </a:r>
            <a:r>
              <a:rPr lang="en" sz="3200" b="1">
                <a:solidFill>
                  <a:srgbClr val="11BFF8"/>
                </a:solidFill>
                <a:latin typeface="Kalam"/>
                <a:ea typeface="Kalam"/>
                <a:cs typeface="Kalam"/>
                <a:sym typeface="Kalam"/>
              </a:rPr>
              <a:t>You</a:t>
            </a:r>
            <a:br>
              <a:rPr lang="en" sz="3200" b="1">
                <a:solidFill>
                  <a:srgbClr val="FFFFFF"/>
                </a:solidFill>
                <a:latin typeface="Kalam"/>
                <a:ea typeface="Kalam"/>
                <a:cs typeface="Kalam"/>
                <a:sym typeface="Kalam"/>
              </a:rPr>
            </a:br>
            <a:r>
              <a:rPr lang="en" sz="3200" b="1">
                <a:solidFill>
                  <a:srgbClr val="FFFFFF"/>
                </a:solidFill>
                <a:latin typeface="Kalam"/>
                <a:ea typeface="Kalam"/>
                <a:cs typeface="Kalam"/>
                <a:sym typeface="Kalam"/>
              </a:rPr>
              <a:t>From Phishing Attacks?</a:t>
            </a:r>
            <a:endParaRPr sz="3200" b="1">
              <a:solidFill>
                <a:srgbClr val="FFFFFF"/>
              </a:solidFill>
              <a:latin typeface="Kalam"/>
              <a:ea typeface="Kalam"/>
              <a:cs typeface="Kalam"/>
              <a:sym typeface="Kalam"/>
            </a:endParaRPr>
          </a:p>
        </p:txBody>
      </p:sp>
      <p:pic>
        <p:nvPicPr>
          <p:cNvPr id="202" name="Google Shape;202;p25"/>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203" name="Google Shape;203;p25"/>
          <p:cNvPicPr preferRelativeResize="0"/>
          <p:nvPr/>
        </p:nvPicPr>
        <p:blipFill>
          <a:blip r:embed="rId3">
            <a:alphaModFix/>
          </a:blip>
          <a:stretch>
            <a:fillRect/>
          </a:stretch>
        </p:blipFill>
        <p:spPr>
          <a:xfrm>
            <a:off x="152450" y="152396"/>
            <a:ext cx="1217607" cy="163475"/>
          </a:xfrm>
          <a:prstGeom prst="rect">
            <a:avLst/>
          </a:prstGeom>
          <a:noFill/>
          <a:ln>
            <a:noFill/>
          </a:ln>
        </p:spPr>
      </p:pic>
      <p:sp>
        <p:nvSpPr>
          <p:cNvPr id="204" name="Google Shape;204;p25"/>
          <p:cNvSpPr txBox="1">
            <a:spLocks noGrp="1"/>
          </p:cNvSpPr>
          <p:nvPr>
            <p:ph type="body" idx="1"/>
          </p:nvPr>
        </p:nvSpPr>
        <p:spPr>
          <a:xfrm>
            <a:off x="435429" y="1422400"/>
            <a:ext cx="7984821" cy="3311450"/>
          </a:xfrm>
          <a:prstGeom prst="rect">
            <a:avLst/>
          </a:prstGeom>
        </p:spPr>
        <p:txBody>
          <a:bodyPr spcFirstLastPara="1" wrap="square" lIns="91425" tIns="91425" rIns="91425" bIns="91425" anchor="ctr" anchorCtr="0">
            <a:noAutofit/>
          </a:bodyPr>
          <a:lstStyle/>
          <a:p>
            <a:pPr marL="457200" marR="0" lvl="0" indent="0" algn="l" rtl="0">
              <a:lnSpc>
                <a:spcPct val="150000"/>
              </a:lnSpc>
              <a:spcBef>
                <a:spcPts val="0"/>
              </a:spcBef>
              <a:spcAft>
                <a:spcPts val="0"/>
              </a:spcAft>
              <a:buNone/>
            </a:pPr>
            <a:r>
              <a:rPr lang="en" sz="1600" dirty="0">
                <a:solidFill>
                  <a:srgbClr val="FFFFFF"/>
                </a:solidFill>
                <a:latin typeface="Montserrat"/>
                <a:ea typeface="Montserrat"/>
                <a:cs typeface="Montserrat"/>
                <a:sym typeface="Montserrat"/>
              </a:rPr>
              <a:t>Call and verify! - Verify that you are talking to the correct person</a:t>
            </a:r>
            <a:endParaRPr sz="1600" dirty="0">
              <a:solidFill>
                <a:srgbClr val="FFFFFF"/>
              </a:solidFill>
              <a:latin typeface="Montserrat"/>
              <a:ea typeface="Montserrat"/>
              <a:cs typeface="Montserrat"/>
              <a:sym typeface="Montserrat"/>
            </a:endParaRPr>
          </a:p>
          <a:p>
            <a:pPr marL="457200" marR="0" lvl="0" indent="0" algn="l" rtl="0">
              <a:lnSpc>
                <a:spcPct val="150000"/>
              </a:lnSpc>
              <a:spcBef>
                <a:spcPts val="0"/>
              </a:spcBef>
              <a:spcAft>
                <a:spcPts val="0"/>
              </a:spcAft>
              <a:buNone/>
            </a:pPr>
            <a:r>
              <a:rPr lang="en" sz="1600" dirty="0">
                <a:solidFill>
                  <a:srgbClr val="FFFFFF"/>
                </a:solidFill>
                <a:latin typeface="Montserrat"/>
                <a:ea typeface="Montserrat"/>
                <a:cs typeface="Montserrat"/>
                <a:sym typeface="Montserrat"/>
              </a:rPr>
              <a:t>Check the address  - Always check the email address and URL</a:t>
            </a:r>
            <a:br>
              <a:rPr lang="en" sz="1600" dirty="0">
                <a:solidFill>
                  <a:srgbClr val="FFFFFF"/>
                </a:solidFill>
                <a:latin typeface="Montserrat"/>
                <a:ea typeface="Montserrat"/>
                <a:cs typeface="Montserrat"/>
                <a:sym typeface="Montserrat"/>
              </a:rPr>
            </a:br>
            <a:r>
              <a:rPr lang="en" sz="1600" dirty="0">
                <a:solidFill>
                  <a:srgbClr val="FFFFFF"/>
                </a:solidFill>
                <a:latin typeface="Montserrat"/>
                <a:ea typeface="Montserrat"/>
                <a:cs typeface="Montserrat"/>
                <a:sym typeface="Montserrat"/>
              </a:rPr>
              <a:t>for spelling mistakes</a:t>
            </a:r>
            <a:endParaRPr sz="1600" dirty="0">
              <a:solidFill>
                <a:srgbClr val="FFFFFF"/>
              </a:solidFill>
              <a:latin typeface="Montserrat"/>
              <a:ea typeface="Montserrat"/>
              <a:cs typeface="Montserrat"/>
              <a:sym typeface="Montserrat"/>
            </a:endParaRPr>
          </a:p>
          <a:p>
            <a:pPr marL="457200" marR="0" lvl="0" indent="0" algn="l" rtl="0">
              <a:lnSpc>
                <a:spcPct val="150000"/>
              </a:lnSpc>
              <a:spcBef>
                <a:spcPts val="0"/>
              </a:spcBef>
              <a:spcAft>
                <a:spcPts val="0"/>
              </a:spcAft>
              <a:buNone/>
            </a:pPr>
            <a:r>
              <a:rPr lang="en" sz="1600" dirty="0">
                <a:solidFill>
                  <a:srgbClr val="FFFFFF"/>
                </a:solidFill>
                <a:latin typeface="Montserrat"/>
                <a:ea typeface="Montserrat"/>
                <a:cs typeface="Montserrat"/>
                <a:sym typeface="Montserrat"/>
              </a:rPr>
              <a:t>Enable Multi-Factor Authentication</a:t>
            </a:r>
            <a:endParaRPr sz="1600" dirty="0">
              <a:solidFill>
                <a:srgbClr val="FFFFFF"/>
              </a:solidFill>
              <a:latin typeface="Montserrat"/>
              <a:ea typeface="Montserrat"/>
              <a:cs typeface="Montserrat"/>
              <a:sym typeface="Montserrat"/>
            </a:endParaRPr>
          </a:p>
          <a:p>
            <a:pPr marL="457200" marR="0" lvl="0" indent="0" algn="l" rtl="0">
              <a:lnSpc>
                <a:spcPct val="150000"/>
              </a:lnSpc>
              <a:spcBef>
                <a:spcPts val="0"/>
              </a:spcBef>
              <a:spcAft>
                <a:spcPts val="0"/>
              </a:spcAft>
              <a:buNone/>
            </a:pPr>
            <a:r>
              <a:rPr lang="en" sz="1600" dirty="0">
                <a:solidFill>
                  <a:srgbClr val="FFFFFF"/>
                </a:solidFill>
                <a:latin typeface="Montserrat"/>
                <a:ea typeface="Montserrat"/>
                <a:cs typeface="Montserrat"/>
                <a:sym typeface="Montserrat"/>
              </a:rPr>
              <a:t>Look at the style of the message</a:t>
            </a:r>
            <a:endParaRPr sz="1600" dirty="0">
              <a:solidFill>
                <a:srgbClr val="FFFFFF"/>
              </a:solidFill>
              <a:latin typeface="Montserrat"/>
              <a:ea typeface="Montserrat"/>
              <a:cs typeface="Montserrat"/>
              <a:sym typeface="Montserrat"/>
            </a:endParaRPr>
          </a:p>
          <a:p>
            <a:pPr marL="457200" marR="0" lvl="0" indent="0" algn="l" rtl="0">
              <a:lnSpc>
                <a:spcPct val="150000"/>
              </a:lnSpc>
              <a:spcBef>
                <a:spcPts val="0"/>
              </a:spcBef>
              <a:spcAft>
                <a:spcPts val="0"/>
              </a:spcAft>
              <a:buNone/>
            </a:pPr>
            <a:r>
              <a:rPr lang="en" sz="1600" dirty="0">
                <a:solidFill>
                  <a:srgbClr val="FFFFFF"/>
                </a:solidFill>
                <a:latin typeface="Montserrat"/>
                <a:ea typeface="Montserrat"/>
                <a:cs typeface="Montserrat"/>
                <a:sym typeface="Montserrat"/>
              </a:rPr>
              <a:t>Ask questions</a:t>
            </a:r>
            <a:r>
              <a:rPr lang="en" sz="1600" dirty="0">
                <a:solidFill>
                  <a:srgbClr val="2D323E"/>
                </a:solidFill>
                <a:highlight>
                  <a:srgbClr val="F9FAFC"/>
                </a:highlight>
                <a:latin typeface="Montserrat"/>
                <a:ea typeface="Montserrat"/>
                <a:cs typeface="Montserrat"/>
                <a:sym typeface="Montserrat"/>
              </a:rPr>
              <a:t> </a:t>
            </a:r>
            <a:endParaRPr sz="1600" dirty="0">
              <a:solidFill>
                <a:srgbClr val="2D323E"/>
              </a:solidFill>
              <a:highlight>
                <a:srgbClr val="F9FAFC"/>
              </a:highlight>
              <a:latin typeface="Montserrat"/>
              <a:ea typeface="Montserrat"/>
              <a:cs typeface="Montserrat"/>
              <a:sym typeface="Montserrat"/>
            </a:endParaRPr>
          </a:p>
        </p:txBody>
      </p:sp>
      <p:pic>
        <p:nvPicPr>
          <p:cNvPr id="206" name="Google Shape;206;p25"/>
          <p:cNvPicPr preferRelativeResize="0"/>
          <p:nvPr/>
        </p:nvPicPr>
        <p:blipFill>
          <a:blip r:embed="rId4">
            <a:alphaModFix/>
          </a:blip>
          <a:stretch>
            <a:fillRect/>
          </a:stretch>
        </p:blipFill>
        <p:spPr>
          <a:xfrm>
            <a:off x="759306" y="2116924"/>
            <a:ext cx="133025" cy="145600"/>
          </a:xfrm>
          <a:prstGeom prst="rect">
            <a:avLst/>
          </a:prstGeom>
          <a:noFill/>
          <a:ln>
            <a:noFill/>
          </a:ln>
        </p:spPr>
      </p:pic>
      <p:pic>
        <p:nvPicPr>
          <p:cNvPr id="207" name="Google Shape;207;p25"/>
          <p:cNvPicPr preferRelativeResize="0"/>
          <p:nvPr/>
        </p:nvPicPr>
        <p:blipFill>
          <a:blip r:embed="rId4">
            <a:alphaModFix/>
          </a:blip>
          <a:stretch>
            <a:fillRect/>
          </a:stretch>
        </p:blipFill>
        <p:spPr>
          <a:xfrm>
            <a:off x="773821" y="2489283"/>
            <a:ext cx="133025" cy="145600"/>
          </a:xfrm>
          <a:prstGeom prst="rect">
            <a:avLst/>
          </a:prstGeom>
          <a:noFill/>
          <a:ln>
            <a:noFill/>
          </a:ln>
        </p:spPr>
      </p:pic>
      <p:pic>
        <p:nvPicPr>
          <p:cNvPr id="208" name="Google Shape;208;p25"/>
          <p:cNvPicPr preferRelativeResize="0"/>
          <p:nvPr/>
        </p:nvPicPr>
        <p:blipFill>
          <a:blip r:embed="rId4">
            <a:alphaModFix/>
          </a:blip>
          <a:stretch>
            <a:fillRect/>
          </a:stretch>
        </p:blipFill>
        <p:spPr>
          <a:xfrm>
            <a:off x="727583" y="3208632"/>
            <a:ext cx="133025" cy="145600"/>
          </a:xfrm>
          <a:prstGeom prst="rect">
            <a:avLst/>
          </a:prstGeom>
          <a:noFill/>
          <a:ln>
            <a:noFill/>
          </a:ln>
        </p:spPr>
      </p:pic>
      <p:pic>
        <p:nvPicPr>
          <p:cNvPr id="209" name="Google Shape;209;p25"/>
          <p:cNvPicPr preferRelativeResize="0"/>
          <p:nvPr/>
        </p:nvPicPr>
        <p:blipFill>
          <a:blip r:embed="rId4">
            <a:alphaModFix/>
          </a:blip>
          <a:stretch>
            <a:fillRect/>
          </a:stretch>
        </p:blipFill>
        <p:spPr>
          <a:xfrm>
            <a:off x="759306" y="3601189"/>
            <a:ext cx="133025" cy="145600"/>
          </a:xfrm>
          <a:prstGeom prst="rect">
            <a:avLst/>
          </a:prstGeom>
          <a:noFill/>
          <a:ln>
            <a:noFill/>
          </a:ln>
        </p:spPr>
      </p:pic>
      <p:pic>
        <p:nvPicPr>
          <p:cNvPr id="210" name="Google Shape;210;p25"/>
          <p:cNvPicPr preferRelativeResize="0"/>
          <p:nvPr/>
        </p:nvPicPr>
        <p:blipFill>
          <a:blip r:embed="rId4">
            <a:alphaModFix/>
          </a:blip>
          <a:stretch>
            <a:fillRect/>
          </a:stretch>
        </p:blipFill>
        <p:spPr>
          <a:xfrm>
            <a:off x="759306" y="3993746"/>
            <a:ext cx="133025" cy="145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6"/>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pic>
        <p:nvPicPr>
          <p:cNvPr id="216" name="Google Shape;216;p26"/>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217" name="Google Shape;217;p26"/>
          <p:cNvPicPr preferRelativeResize="0"/>
          <p:nvPr/>
        </p:nvPicPr>
        <p:blipFill>
          <a:blip r:embed="rId3">
            <a:alphaModFix/>
          </a:blip>
          <a:stretch>
            <a:fillRect/>
          </a:stretch>
        </p:blipFill>
        <p:spPr>
          <a:xfrm>
            <a:off x="152450" y="152396"/>
            <a:ext cx="1217607" cy="163475"/>
          </a:xfrm>
          <a:prstGeom prst="rect">
            <a:avLst/>
          </a:prstGeom>
          <a:noFill/>
          <a:ln>
            <a:noFill/>
          </a:ln>
        </p:spPr>
      </p:pic>
      <p:graphicFrame>
        <p:nvGraphicFramePr>
          <p:cNvPr id="218" name="Google Shape;218;p26"/>
          <p:cNvGraphicFramePr/>
          <p:nvPr/>
        </p:nvGraphicFramePr>
        <p:xfrm>
          <a:off x="1007800" y="1782800"/>
          <a:ext cx="7239000" cy="2377260"/>
        </p:xfrm>
        <a:graphic>
          <a:graphicData uri="http://schemas.openxmlformats.org/drawingml/2006/table">
            <a:tbl>
              <a:tblPr>
                <a:noFill/>
                <a:tableStyleId>{F5482DD6-1857-413A-A659-93A7775BA540}</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b="1" dirty="0">
                          <a:solidFill>
                            <a:schemeClr val="lt1"/>
                          </a:solidFill>
                          <a:latin typeface="Montserrat"/>
                          <a:ea typeface="Montserrat"/>
                          <a:cs typeface="Montserrat"/>
                          <a:sym typeface="Montserrat"/>
                        </a:rPr>
                        <a:t>7</a:t>
                      </a:r>
                      <a:r>
                        <a:rPr lang="en" dirty="0">
                          <a:solidFill>
                            <a:schemeClr val="lt1"/>
                          </a:solidFill>
                          <a:latin typeface="Montserrat"/>
                          <a:ea typeface="Montserrat"/>
                          <a:cs typeface="Montserrat"/>
                          <a:sym typeface="Montserrat"/>
                        </a:rPr>
                        <a:t> characters</a:t>
                      </a:r>
                      <a:endParaRPr dirty="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1 </a:t>
                      </a:r>
                      <a:r>
                        <a:rPr lang="en">
                          <a:solidFill>
                            <a:schemeClr val="lt1"/>
                          </a:solidFill>
                          <a:latin typeface="Montserrat"/>
                          <a:ea typeface="Montserrat"/>
                          <a:cs typeface="Montserrat"/>
                          <a:sym typeface="Montserrat"/>
                        </a:rPr>
                        <a:t>minute</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Clr>
                          <a:schemeClr val="dk1"/>
                        </a:buClr>
                        <a:buSzPts val="1100"/>
                        <a:buFont typeface="Arial"/>
                        <a:buNone/>
                      </a:pPr>
                      <a:r>
                        <a:rPr lang="en" b="1">
                          <a:solidFill>
                            <a:schemeClr val="lt1"/>
                          </a:solidFill>
                          <a:latin typeface="Montserrat"/>
                          <a:ea typeface="Montserrat"/>
                          <a:cs typeface="Montserrat"/>
                          <a:sym typeface="Montserrat"/>
                        </a:rPr>
                        <a:t>8</a:t>
                      </a:r>
                      <a:r>
                        <a:rPr lang="en">
                          <a:solidFill>
                            <a:schemeClr val="lt1"/>
                          </a:solidFill>
                          <a:latin typeface="Montserrat"/>
                          <a:ea typeface="Montserrat"/>
                          <a:cs typeface="Montserrat"/>
                          <a:sym typeface="Montserrat"/>
                        </a:rPr>
                        <a:t> characters</a:t>
                      </a:r>
                      <a:endParaRPr>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1 </a:t>
                      </a:r>
                      <a:r>
                        <a:rPr lang="en">
                          <a:solidFill>
                            <a:schemeClr val="lt1"/>
                          </a:solidFill>
                          <a:latin typeface="Montserrat"/>
                          <a:ea typeface="Montserrat"/>
                          <a:cs typeface="Montserrat"/>
                          <a:sym typeface="Montserrat"/>
                        </a:rPr>
                        <a:t>hour</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Clr>
                          <a:schemeClr val="dk1"/>
                        </a:buClr>
                        <a:buSzPts val="1100"/>
                        <a:buFont typeface="Arial"/>
                        <a:buNone/>
                      </a:pPr>
                      <a:r>
                        <a:rPr lang="en" b="1">
                          <a:solidFill>
                            <a:schemeClr val="lt1"/>
                          </a:solidFill>
                          <a:latin typeface="Montserrat"/>
                          <a:ea typeface="Montserrat"/>
                          <a:cs typeface="Montserrat"/>
                          <a:sym typeface="Montserrat"/>
                        </a:rPr>
                        <a:t>9 </a:t>
                      </a:r>
                      <a:r>
                        <a:rPr lang="en">
                          <a:solidFill>
                            <a:schemeClr val="lt1"/>
                          </a:solidFill>
                          <a:latin typeface="Montserrat"/>
                          <a:ea typeface="Montserrat"/>
                          <a:cs typeface="Montserrat"/>
                          <a:sym typeface="Montserrat"/>
                        </a:rPr>
                        <a:t>characters</a:t>
                      </a:r>
                      <a:endParaRPr>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3-4</a:t>
                      </a:r>
                      <a:r>
                        <a:rPr lang="en">
                          <a:solidFill>
                            <a:schemeClr val="lt1"/>
                          </a:solidFill>
                          <a:latin typeface="Montserrat"/>
                          <a:ea typeface="Montserrat"/>
                          <a:cs typeface="Montserrat"/>
                          <a:sym typeface="Montserrat"/>
                        </a:rPr>
                        <a:t> days</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Clr>
                          <a:schemeClr val="dk1"/>
                        </a:buClr>
                        <a:buSzPts val="1100"/>
                        <a:buFont typeface="Arial"/>
                        <a:buNone/>
                      </a:pPr>
                      <a:r>
                        <a:rPr lang="en" b="1">
                          <a:solidFill>
                            <a:schemeClr val="lt1"/>
                          </a:solidFill>
                          <a:latin typeface="Montserrat"/>
                          <a:ea typeface="Montserrat"/>
                          <a:cs typeface="Montserrat"/>
                          <a:sym typeface="Montserrat"/>
                        </a:rPr>
                        <a:t>10</a:t>
                      </a:r>
                      <a:r>
                        <a:rPr lang="en">
                          <a:solidFill>
                            <a:schemeClr val="lt1"/>
                          </a:solidFill>
                          <a:latin typeface="Montserrat"/>
                          <a:ea typeface="Montserrat"/>
                          <a:cs typeface="Montserrat"/>
                          <a:sym typeface="Montserrat"/>
                        </a:rPr>
                        <a:t> characters</a:t>
                      </a:r>
                      <a:endParaRPr>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7 </a:t>
                      </a:r>
                      <a:r>
                        <a:rPr lang="en">
                          <a:solidFill>
                            <a:schemeClr val="lt1"/>
                          </a:solidFill>
                          <a:latin typeface="Montserrat"/>
                          <a:ea typeface="Montserrat"/>
                          <a:cs typeface="Montserrat"/>
                          <a:sym typeface="Montserrat"/>
                        </a:rPr>
                        <a:t>months</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Clr>
                          <a:schemeClr val="dk1"/>
                        </a:buClr>
                        <a:buSzPts val="1100"/>
                        <a:buFont typeface="Arial"/>
                        <a:buNone/>
                      </a:pPr>
                      <a:r>
                        <a:rPr lang="en" b="1">
                          <a:solidFill>
                            <a:schemeClr val="lt1"/>
                          </a:solidFill>
                          <a:latin typeface="Montserrat"/>
                          <a:ea typeface="Montserrat"/>
                          <a:cs typeface="Montserrat"/>
                          <a:sym typeface="Montserrat"/>
                        </a:rPr>
                        <a:t>11</a:t>
                      </a:r>
                      <a:r>
                        <a:rPr lang="en">
                          <a:solidFill>
                            <a:schemeClr val="lt1"/>
                          </a:solidFill>
                          <a:latin typeface="Montserrat"/>
                          <a:ea typeface="Montserrat"/>
                          <a:cs typeface="Montserrat"/>
                          <a:sym typeface="Montserrat"/>
                        </a:rPr>
                        <a:t> characters</a:t>
                      </a:r>
                      <a:endParaRPr>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40 </a:t>
                      </a:r>
                      <a:r>
                        <a:rPr lang="en">
                          <a:solidFill>
                            <a:schemeClr val="lt1"/>
                          </a:solidFill>
                          <a:latin typeface="Montserrat"/>
                          <a:ea typeface="Montserrat"/>
                          <a:cs typeface="Montserrat"/>
                          <a:sym typeface="Montserrat"/>
                        </a:rPr>
                        <a:t>year</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Clr>
                          <a:schemeClr val="dk1"/>
                        </a:buClr>
                        <a:buSzPts val="1100"/>
                        <a:buFont typeface="Arial"/>
                        <a:buNone/>
                      </a:pPr>
                      <a:r>
                        <a:rPr lang="en" b="1">
                          <a:solidFill>
                            <a:schemeClr val="lt1"/>
                          </a:solidFill>
                          <a:latin typeface="Montserrat"/>
                          <a:ea typeface="Montserrat"/>
                          <a:cs typeface="Montserrat"/>
                          <a:sym typeface="Montserrat"/>
                        </a:rPr>
                        <a:t>12 </a:t>
                      </a:r>
                      <a:r>
                        <a:rPr lang="en">
                          <a:solidFill>
                            <a:schemeClr val="lt1"/>
                          </a:solidFill>
                          <a:latin typeface="Montserrat"/>
                          <a:ea typeface="Montserrat"/>
                          <a:cs typeface="Montserrat"/>
                          <a:sym typeface="Montserrat"/>
                        </a:rPr>
                        <a:t>characters</a:t>
                      </a:r>
                      <a:endParaRPr>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2000</a:t>
                      </a:r>
                      <a:r>
                        <a:rPr lang="en">
                          <a:solidFill>
                            <a:schemeClr val="lt1"/>
                          </a:solidFill>
                          <a:latin typeface="Montserrat"/>
                          <a:ea typeface="Montserrat"/>
                          <a:cs typeface="Montserrat"/>
                          <a:sym typeface="Montserrat"/>
                        </a:rPr>
                        <a:t> years</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5"/>
                  </a:ext>
                </a:extLst>
              </a:tr>
            </a:tbl>
          </a:graphicData>
        </a:graphic>
      </p:graphicFrame>
      <p:sp>
        <p:nvSpPr>
          <p:cNvPr id="219" name="Google Shape;219;p26"/>
          <p:cNvSpPr txBox="1"/>
          <p:nvPr/>
        </p:nvSpPr>
        <p:spPr>
          <a:xfrm>
            <a:off x="1007800" y="4332325"/>
            <a:ext cx="5736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Montserrat"/>
                <a:ea typeface="Montserrat"/>
                <a:cs typeface="Montserrat"/>
                <a:sym typeface="Montserrat"/>
              </a:rPr>
              <a:t>Passwords include - Lowercase, Uppercase and Numbers</a:t>
            </a:r>
            <a:endParaRPr>
              <a:latin typeface="Montserrat"/>
              <a:ea typeface="Montserrat"/>
              <a:cs typeface="Montserrat"/>
              <a:sym typeface="Montserrat"/>
            </a:endParaRPr>
          </a:p>
        </p:txBody>
      </p:sp>
      <p:sp>
        <p:nvSpPr>
          <p:cNvPr id="220" name="Google Shape;220;p26"/>
          <p:cNvSpPr txBox="1"/>
          <p:nvPr/>
        </p:nvSpPr>
        <p:spPr>
          <a:xfrm>
            <a:off x="0" y="372575"/>
            <a:ext cx="9144000" cy="1169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rgbClr val="11BFF8"/>
                </a:solidFill>
                <a:latin typeface="Montserrat"/>
                <a:ea typeface="Montserrat"/>
                <a:cs typeface="Montserrat"/>
                <a:sym typeface="Montserrat"/>
              </a:rPr>
              <a:t>How long</a:t>
            </a:r>
            <a:r>
              <a:rPr lang="en" sz="3200" b="1">
                <a:solidFill>
                  <a:srgbClr val="FFFFFF"/>
                </a:solidFill>
                <a:latin typeface="Montserrat"/>
                <a:ea typeface="Montserrat"/>
                <a:cs typeface="Montserrat"/>
                <a:sym typeface="Montserrat"/>
              </a:rPr>
              <a:t> will it take</a:t>
            </a:r>
            <a:endParaRPr sz="3200" b="1">
              <a:solidFill>
                <a:srgbClr val="FFFFFF"/>
              </a:solidFill>
              <a:latin typeface="Montserrat"/>
              <a:ea typeface="Montserrat"/>
              <a:cs typeface="Montserrat"/>
              <a:sym typeface="Montserrat"/>
            </a:endParaRPr>
          </a:p>
          <a:p>
            <a:pPr marL="0" lvl="0" indent="0" algn="ctr" rtl="0">
              <a:spcBef>
                <a:spcPts val="0"/>
              </a:spcBef>
              <a:spcAft>
                <a:spcPts val="0"/>
              </a:spcAft>
              <a:buNone/>
            </a:pPr>
            <a:r>
              <a:rPr lang="en" sz="3200" b="1">
                <a:solidFill>
                  <a:srgbClr val="FFFFFF"/>
                </a:solidFill>
                <a:latin typeface="Montserrat"/>
                <a:ea typeface="Montserrat"/>
                <a:cs typeface="Montserrat"/>
                <a:sym typeface="Montserrat"/>
              </a:rPr>
              <a:t>to crack your password</a:t>
            </a:r>
            <a:endParaRPr sz="3200" b="1">
              <a:solidFill>
                <a:srgbClr val="FFFFFF"/>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7"/>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pic>
        <p:nvPicPr>
          <p:cNvPr id="226" name="Google Shape;226;p27"/>
          <p:cNvPicPr preferRelativeResize="0"/>
          <p:nvPr/>
        </p:nvPicPr>
        <p:blipFill>
          <a:blip r:embed="rId3">
            <a:alphaModFix amt="9000"/>
          </a:blip>
          <a:stretch>
            <a:fillRect/>
          </a:stretch>
        </p:blipFill>
        <p:spPr>
          <a:xfrm>
            <a:off x="0" y="0"/>
            <a:ext cx="9144003" cy="5143499"/>
          </a:xfrm>
          <a:prstGeom prst="rect">
            <a:avLst/>
          </a:prstGeom>
          <a:noFill/>
          <a:ln>
            <a:noFill/>
          </a:ln>
        </p:spPr>
      </p:pic>
      <p:sp>
        <p:nvSpPr>
          <p:cNvPr id="227" name="Google Shape;227;p27"/>
          <p:cNvSpPr txBox="1">
            <a:spLocks noGrp="1"/>
          </p:cNvSpPr>
          <p:nvPr>
            <p:ph type="body" idx="1"/>
          </p:nvPr>
        </p:nvSpPr>
        <p:spPr>
          <a:xfrm>
            <a:off x="1143050" y="3819525"/>
            <a:ext cx="6543600" cy="12096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3200" b="1">
                <a:solidFill>
                  <a:schemeClr val="lt1"/>
                </a:solidFill>
                <a:latin typeface="Montserrat"/>
                <a:ea typeface="Montserrat"/>
                <a:cs typeface="Montserrat"/>
                <a:sym typeface="Montserrat"/>
              </a:rPr>
              <a:t>Don’t</a:t>
            </a:r>
            <a:r>
              <a:rPr lang="en" sz="3200">
                <a:solidFill>
                  <a:schemeClr val="lt1"/>
                </a:solidFill>
                <a:latin typeface="Montserrat Medium"/>
                <a:ea typeface="Montserrat Medium"/>
                <a:cs typeface="Montserrat Medium"/>
                <a:sym typeface="Montserrat Medium"/>
              </a:rPr>
              <a:t> reuse passwords!</a:t>
            </a:r>
            <a:endParaRPr sz="3200">
              <a:solidFill>
                <a:srgbClr val="FFFFFF"/>
              </a:solidFill>
              <a:latin typeface="Montserrat Medium"/>
              <a:ea typeface="Montserrat Medium"/>
              <a:cs typeface="Montserrat Medium"/>
              <a:sym typeface="Montserrat Medium"/>
            </a:endParaRPr>
          </a:p>
        </p:txBody>
      </p:sp>
      <p:sp>
        <p:nvSpPr>
          <p:cNvPr id="228" name="Google Shape;228;p27"/>
          <p:cNvSpPr txBox="1"/>
          <p:nvPr/>
        </p:nvSpPr>
        <p:spPr>
          <a:xfrm>
            <a:off x="1179775" y="322700"/>
            <a:ext cx="6811800" cy="14160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 sz="4000" b="1" dirty="0">
                <a:solidFill>
                  <a:schemeClr val="lt1"/>
                </a:solidFill>
                <a:latin typeface="Kalam"/>
                <a:ea typeface="Kalam"/>
                <a:cs typeface="Kalam"/>
                <a:sym typeface="Kalam"/>
              </a:rPr>
              <a:t>How to create a </a:t>
            </a:r>
            <a:r>
              <a:rPr lang="en" sz="4000" b="1" dirty="0">
                <a:solidFill>
                  <a:srgbClr val="11BFF8"/>
                </a:solidFill>
                <a:latin typeface="Kalam"/>
                <a:ea typeface="Kalam"/>
                <a:cs typeface="Kalam"/>
                <a:sym typeface="Kalam"/>
              </a:rPr>
              <a:t>strong</a:t>
            </a:r>
            <a:r>
              <a:rPr lang="en" sz="4000" b="1" dirty="0">
                <a:solidFill>
                  <a:schemeClr val="lt1"/>
                </a:solidFill>
                <a:latin typeface="Kalam"/>
                <a:ea typeface="Kalam"/>
                <a:cs typeface="Kalam"/>
                <a:sym typeface="Kalam"/>
              </a:rPr>
              <a:t> Password:</a:t>
            </a:r>
            <a:endParaRPr sz="4000" b="1" dirty="0">
              <a:solidFill>
                <a:schemeClr val="lt1"/>
              </a:solidFill>
              <a:latin typeface="Kalam"/>
              <a:ea typeface="Kalam"/>
              <a:cs typeface="Kalam"/>
              <a:sym typeface="Kalam"/>
            </a:endParaRPr>
          </a:p>
        </p:txBody>
      </p:sp>
      <p:sp>
        <p:nvSpPr>
          <p:cNvPr id="229" name="Google Shape;229;p27"/>
          <p:cNvSpPr txBox="1">
            <a:spLocks noGrp="1"/>
          </p:cNvSpPr>
          <p:nvPr>
            <p:ph type="body" idx="1"/>
          </p:nvPr>
        </p:nvSpPr>
        <p:spPr>
          <a:xfrm>
            <a:off x="1143050" y="2752650"/>
            <a:ext cx="7334100" cy="14382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3200">
                <a:solidFill>
                  <a:schemeClr val="lt1"/>
                </a:solidFill>
                <a:latin typeface="Montserrat Medium"/>
                <a:ea typeface="Montserrat Medium"/>
                <a:cs typeface="Montserrat Medium"/>
                <a:sym typeface="Montserrat Medium"/>
              </a:rPr>
              <a:t>Use a phrase (</a:t>
            </a:r>
            <a:r>
              <a:rPr lang="en" sz="3200" b="1">
                <a:solidFill>
                  <a:schemeClr val="lt1"/>
                </a:solidFill>
                <a:latin typeface="Montserrat"/>
                <a:ea typeface="Montserrat"/>
                <a:cs typeface="Montserrat"/>
                <a:sym typeface="Montserrat"/>
              </a:rPr>
              <a:t>NO</a:t>
            </a:r>
            <a:r>
              <a:rPr lang="en" sz="3200">
                <a:solidFill>
                  <a:schemeClr val="lt1"/>
                </a:solidFill>
                <a:latin typeface="Montserrat Medium"/>
                <a:ea typeface="Montserrat Medium"/>
                <a:cs typeface="Montserrat Medium"/>
                <a:sym typeface="Montserrat Medium"/>
              </a:rPr>
              <a:t> personal info like your name or B-Day)           </a:t>
            </a:r>
            <a:endParaRPr sz="3200">
              <a:solidFill>
                <a:srgbClr val="FFFFFF"/>
              </a:solidFill>
              <a:latin typeface="Montserrat Medium"/>
              <a:ea typeface="Montserrat Medium"/>
              <a:cs typeface="Montserrat Medium"/>
              <a:sym typeface="Montserrat Medium"/>
            </a:endParaRPr>
          </a:p>
        </p:txBody>
      </p:sp>
      <p:sp>
        <p:nvSpPr>
          <p:cNvPr id="230" name="Google Shape;230;p27"/>
          <p:cNvSpPr txBox="1">
            <a:spLocks noGrp="1"/>
          </p:cNvSpPr>
          <p:nvPr>
            <p:ph type="body" idx="1"/>
          </p:nvPr>
        </p:nvSpPr>
        <p:spPr>
          <a:xfrm>
            <a:off x="1143050" y="2000250"/>
            <a:ext cx="7648500" cy="8286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3200">
                <a:solidFill>
                  <a:schemeClr val="lt1"/>
                </a:solidFill>
                <a:latin typeface="Montserrat Medium"/>
                <a:ea typeface="Montserrat Medium"/>
                <a:cs typeface="Montserrat Medium"/>
                <a:sym typeface="Montserrat Medium"/>
              </a:rPr>
              <a:t>Passwords need to be </a:t>
            </a:r>
            <a:r>
              <a:rPr lang="en" sz="3200" b="1">
                <a:solidFill>
                  <a:schemeClr val="lt1"/>
                </a:solidFill>
                <a:latin typeface="Montserrat"/>
                <a:ea typeface="Montserrat"/>
                <a:cs typeface="Montserrat"/>
                <a:sym typeface="Montserrat"/>
              </a:rPr>
              <a:t>long</a:t>
            </a:r>
            <a:r>
              <a:rPr lang="en" sz="3200">
                <a:solidFill>
                  <a:schemeClr val="lt1"/>
                </a:solidFill>
                <a:latin typeface="Montserrat Medium"/>
                <a:ea typeface="Montserrat Medium"/>
                <a:cs typeface="Montserrat Medium"/>
                <a:sym typeface="Montserrat Medium"/>
              </a:rPr>
              <a:t>! </a:t>
            </a:r>
            <a:endParaRPr sz="3200">
              <a:solidFill>
                <a:srgbClr val="FFFFFF"/>
              </a:solidFill>
              <a:latin typeface="Montserrat Medium"/>
              <a:ea typeface="Montserrat Medium"/>
              <a:cs typeface="Montserrat Medium"/>
              <a:sym typeface="Montserrat Medium"/>
            </a:endParaRPr>
          </a:p>
        </p:txBody>
      </p:sp>
      <p:pic>
        <p:nvPicPr>
          <p:cNvPr id="231" name="Google Shape;231;p27"/>
          <p:cNvPicPr preferRelativeResize="0"/>
          <p:nvPr/>
        </p:nvPicPr>
        <p:blipFill>
          <a:blip r:embed="rId4">
            <a:alphaModFix/>
          </a:blip>
          <a:stretch>
            <a:fillRect/>
          </a:stretch>
        </p:blipFill>
        <p:spPr>
          <a:xfrm>
            <a:off x="895350" y="2341750"/>
            <a:ext cx="133025" cy="145600"/>
          </a:xfrm>
          <a:prstGeom prst="rect">
            <a:avLst/>
          </a:prstGeom>
          <a:noFill/>
          <a:ln>
            <a:noFill/>
          </a:ln>
        </p:spPr>
      </p:pic>
      <p:pic>
        <p:nvPicPr>
          <p:cNvPr id="232" name="Google Shape;232;p27"/>
          <p:cNvPicPr preferRelativeResize="0"/>
          <p:nvPr/>
        </p:nvPicPr>
        <p:blipFill>
          <a:blip r:embed="rId4">
            <a:alphaModFix/>
          </a:blip>
          <a:stretch>
            <a:fillRect/>
          </a:stretch>
        </p:blipFill>
        <p:spPr>
          <a:xfrm>
            <a:off x="895350" y="3137088"/>
            <a:ext cx="133025" cy="145600"/>
          </a:xfrm>
          <a:prstGeom prst="rect">
            <a:avLst/>
          </a:prstGeom>
          <a:noFill/>
          <a:ln>
            <a:noFill/>
          </a:ln>
        </p:spPr>
      </p:pic>
      <p:pic>
        <p:nvPicPr>
          <p:cNvPr id="233" name="Google Shape;233;p27"/>
          <p:cNvPicPr preferRelativeResize="0"/>
          <p:nvPr/>
        </p:nvPicPr>
        <p:blipFill>
          <a:blip r:embed="rId4">
            <a:alphaModFix/>
          </a:blip>
          <a:stretch>
            <a:fillRect/>
          </a:stretch>
        </p:blipFill>
        <p:spPr>
          <a:xfrm>
            <a:off x="895350" y="4351525"/>
            <a:ext cx="133025" cy="145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pic>
        <p:nvPicPr>
          <p:cNvPr id="239" name="Google Shape;239;p28"/>
          <p:cNvPicPr preferRelativeResize="0"/>
          <p:nvPr/>
        </p:nvPicPr>
        <p:blipFill>
          <a:blip r:embed="rId3">
            <a:alphaModFix amt="5000"/>
          </a:blip>
          <a:stretch>
            <a:fillRect/>
          </a:stretch>
        </p:blipFill>
        <p:spPr>
          <a:xfrm>
            <a:off x="14300" y="0"/>
            <a:ext cx="9143997" cy="5143499"/>
          </a:xfrm>
          <a:prstGeom prst="rect">
            <a:avLst/>
          </a:prstGeom>
          <a:noFill/>
          <a:ln>
            <a:noFill/>
          </a:ln>
        </p:spPr>
      </p:pic>
      <p:pic>
        <p:nvPicPr>
          <p:cNvPr id="240" name="Google Shape;240;p28"/>
          <p:cNvPicPr preferRelativeResize="0"/>
          <p:nvPr/>
        </p:nvPicPr>
        <p:blipFill>
          <a:blip r:embed="rId4">
            <a:alphaModFix/>
          </a:blip>
          <a:stretch>
            <a:fillRect/>
          </a:stretch>
        </p:blipFill>
        <p:spPr>
          <a:xfrm>
            <a:off x="7101162" y="1857295"/>
            <a:ext cx="1811650" cy="1971675"/>
          </a:xfrm>
          <a:prstGeom prst="rect">
            <a:avLst/>
          </a:prstGeom>
          <a:noFill/>
          <a:ln>
            <a:noFill/>
          </a:ln>
        </p:spPr>
      </p:pic>
      <p:sp>
        <p:nvSpPr>
          <p:cNvPr id="241" name="Google Shape;241;p28"/>
          <p:cNvSpPr txBox="1"/>
          <p:nvPr/>
        </p:nvSpPr>
        <p:spPr>
          <a:xfrm>
            <a:off x="401550" y="260200"/>
            <a:ext cx="8051100" cy="8004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 sz="4000">
                <a:solidFill>
                  <a:schemeClr val="lt1"/>
                </a:solidFill>
                <a:latin typeface="Montserrat Medium"/>
                <a:ea typeface="Montserrat Medium"/>
                <a:cs typeface="Montserrat Medium"/>
                <a:sym typeface="Montserrat Medium"/>
              </a:rPr>
              <a:t>HOWEVER….</a:t>
            </a:r>
            <a:endParaRPr sz="4000">
              <a:solidFill>
                <a:schemeClr val="lt1"/>
              </a:solidFill>
              <a:latin typeface="Montserrat Medium"/>
              <a:ea typeface="Montserrat Medium"/>
              <a:cs typeface="Montserrat Medium"/>
              <a:sym typeface="Montserrat Medium"/>
            </a:endParaRPr>
          </a:p>
        </p:txBody>
      </p:sp>
      <p:sp>
        <p:nvSpPr>
          <p:cNvPr id="242" name="Google Shape;242;p28"/>
          <p:cNvSpPr txBox="1">
            <a:spLocks noGrp="1"/>
          </p:cNvSpPr>
          <p:nvPr>
            <p:ph type="body" idx="1"/>
          </p:nvPr>
        </p:nvSpPr>
        <p:spPr>
          <a:xfrm>
            <a:off x="474025" y="2133086"/>
            <a:ext cx="6075900" cy="11706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2400" dirty="0">
                <a:solidFill>
                  <a:schemeClr val="lt1"/>
                </a:solidFill>
                <a:latin typeface="Kalam"/>
                <a:ea typeface="Kalam"/>
                <a:cs typeface="Kalam"/>
                <a:sym typeface="Kalam"/>
              </a:rPr>
              <a:t>So even if you have a </a:t>
            </a:r>
            <a:r>
              <a:rPr lang="en" sz="2400" b="1" dirty="0">
                <a:solidFill>
                  <a:srgbClr val="11BFF8"/>
                </a:solidFill>
                <a:latin typeface="Kalam"/>
                <a:ea typeface="Kalam"/>
                <a:cs typeface="Kalam"/>
                <a:sym typeface="Kalam"/>
              </a:rPr>
              <a:t>STRONG PASSWORD</a:t>
            </a:r>
            <a:r>
              <a:rPr lang="en" sz="2400" dirty="0">
                <a:solidFill>
                  <a:schemeClr val="lt1"/>
                </a:solidFill>
                <a:latin typeface="Kalam"/>
                <a:ea typeface="Kalam"/>
                <a:cs typeface="Kalam"/>
                <a:sym typeface="Kalam"/>
              </a:rPr>
              <a:t>, it may still not be enough. </a:t>
            </a:r>
            <a:endParaRPr sz="2400" dirty="0">
              <a:latin typeface="Kalam"/>
              <a:ea typeface="Kalam"/>
              <a:cs typeface="Kalam"/>
              <a:sym typeface="Kalam"/>
            </a:endParaRPr>
          </a:p>
        </p:txBody>
      </p:sp>
      <p:sp>
        <p:nvSpPr>
          <p:cNvPr id="243" name="Google Shape;243;p28"/>
          <p:cNvSpPr txBox="1">
            <a:spLocks noGrp="1"/>
          </p:cNvSpPr>
          <p:nvPr>
            <p:ph type="body" idx="1"/>
          </p:nvPr>
        </p:nvSpPr>
        <p:spPr>
          <a:xfrm>
            <a:off x="452300" y="3207657"/>
            <a:ext cx="6217014" cy="867268"/>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2400" b="1" i="1" dirty="0">
                <a:solidFill>
                  <a:schemeClr val="lt1"/>
                </a:solidFill>
                <a:latin typeface="Montserrat Medium"/>
                <a:ea typeface="Montserrat Medium"/>
                <a:cs typeface="Montserrat Medium"/>
                <a:sym typeface="Montserrat Medium"/>
              </a:rPr>
              <a:t>You can check if yours was leaked at </a:t>
            </a:r>
            <a:r>
              <a:rPr lang="en" sz="2400" b="1" i="1" dirty="0">
                <a:solidFill>
                  <a:srgbClr val="11BFF8"/>
                </a:solidFill>
                <a:latin typeface="Montserrat Medium"/>
                <a:ea typeface="Montserrat Medium"/>
                <a:cs typeface="Montserrat Medium"/>
                <a:sym typeface="Montserrat Medium"/>
              </a:rPr>
              <a:t>haveibeenpwned.com</a:t>
            </a:r>
            <a:endParaRPr sz="2400" b="1" i="1" dirty="0">
              <a:solidFill>
                <a:srgbClr val="11BFF8"/>
              </a:solidFill>
              <a:latin typeface="Montserrat Medium"/>
              <a:ea typeface="Montserrat Medium"/>
              <a:cs typeface="Montserrat Medium"/>
              <a:sym typeface="Montserrat Medium"/>
            </a:endParaRPr>
          </a:p>
        </p:txBody>
      </p:sp>
      <p:pic>
        <p:nvPicPr>
          <p:cNvPr id="244" name="Google Shape;244;p28"/>
          <p:cNvPicPr preferRelativeResize="0"/>
          <p:nvPr/>
        </p:nvPicPr>
        <p:blipFill>
          <a:blip r:embed="rId5">
            <a:alphaModFix/>
          </a:blip>
          <a:stretch>
            <a:fillRect/>
          </a:stretch>
        </p:blipFill>
        <p:spPr>
          <a:xfrm>
            <a:off x="14300" y="3968510"/>
            <a:ext cx="9144002" cy="1174981"/>
          </a:xfrm>
          <a:prstGeom prst="rect">
            <a:avLst/>
          </a:prstGeom>
          <a:noFill/>
          <a:ln>
            <a:noFill/>
          </a:ln>
        </p:spPr>
      </p:pic>
      <p:sp>
        <p:nvSpPr>
          <p:cNvPr id="245" name="Google Shape;245;p28"/>
          <p:cNvSpPr txBox="1"/>
          <p:nvPr/>
        </p:nvSpPr>
        <p:spPr>
          <a:xfrm>
            <a:off x="476084" y="1321736"/>
            <a:ext cx="8119800" cy="942000"/>
          </a:xfrm>
          <a:prstGeom prst="rect">
            <a:avLst/>
          </a:prstGeom>
          <a:noFill/>
          <a:ln>
            <a:noFill/>
          </a:ln>
        </p:spPr>
        <p:txBody>
          <a:bodyPr spcFirstLastPara="1" wrap="square" lIns="91425" tIns="91425" rIns="91425" bIns="91425" anchor="ctr" anchorCtr="0">
            <a:spAutoFit/>
          </a:bodyPr>
          <a:lstStyle/>
          <a:p>
            <a:pPr marL="0" lvl="0" indent="0" algn="l" rtl="0">
              <a:lnSpc>
                <a:spcPct val="105000"/>
              </a:lnSpc>
              <a:spcBef>
                <a:spcPts val="0"/>
              </a:spcBef>
              <a:spcAft>
                <a:spcPts val="0"/>
              </a:spcAft>
              <a:buClr>
                <a:schemeClr val="dk1"/>
              </a:buClr>
              <a:buSzPts val="1100"/>
              <a:buFont typeface="Arial"/>
              <a:buNone/>
            </a:pPr>
            <a:r>
              <a:rPr lang="en" sz="2400" b="1" dirty="0">
                <a:solidFill>
                  <a:srgbClr val="11BFF8"/>
                </a:solidFill>
                <a:latin typeface="Kalam"/>
                <a:ea typeface="Kalam"/>
                <a:cs typeface="Kalam"/>
                <a:sym typeface="Kalam"/>
              </a:rPr>
              <a:t>11 BILLION</a:t>
            </a:r>
            <a:r>
              <a:rPr lang="en" sz="2400" dirty="0">
                <a:solidFill>
                  <a:schemeClr val="lt1"/>
                </a:solidFill>
                <a:latin typeface="Kalam"/>
                <a:ea typeface="Kalam"/>
                <a:cs typeface="Kalam"/>
                <a:sym typeface="Kalam"/>
              </a:rPr>
              <a:t> Accounts were stolen from</a:t>
            </a:r>
            <a:endParaRPr sz="2400" dirty="0">
              <a:solidFill>
                <a:schemeClr val="lt1"/>
              </a:solidFill>
              <a:latin typeface="Kalam"/>
              <a:ea typeface="Kalam"/>
              <a:cs typeface="Kalam"/>
              <a:sym typeface="Kalam"/>
            </a:endParaRPr>
          </a:p>
          <a:p>
            <a:pPr marL="0" lvl="0" indent="0" algn="l" rtl="0">
              <a:lnSpc>
                <a:spcPct val="105000"/>
              </a:lnSpc>
              <a:spcBef>
                <a:spcPts val="0"/>
              </a:spcBef>
              <a:spcAft>
                <a:spcPts val="0"/>
              </a:spcAft>
              <a:buClr>
                <a:schemeClr val="dk1"/>
              </a:buClr>
              <a:buSzPts val="1100"/>
              <a:buFont typeface="Arial"/>
              <a:buNone/>
            </a:pPr>
            <a:r>
              <a:rPr lang="en" sz="2400" dirty="0">
                <a:solidFill>
                  <a:schemeClr val="lt1"/>
                </a:solidFill>
                <a:latin typeface="Kalam"/>
                <a:ea typeface="Kalam"/>
                <a:cs typeface="Kalam"/>
                <a:sym typeface="Kalam"/>
              </a:rPr>
              <a:t>hacked sites and apps. </a:t>
            </a:r>
            <a:endParaRPr sz="2400" dirty="0">
              <a:latin typeface="Kalam"/>
              <a:ea typeface="Kalam"/>
              <a:cs typeface="Kalam"/>
              <a:sym typeface="Kala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9"/>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251" name="Google Shape;251;p29"/>
          <p:cNvSpPr txBox="1">
            <a:spLocks noGrp="1"/>
          </p:cNvSpPr>
          <p:nvPr>
            <p:ph type="body" idx="1"/>
          </p:nvPr>
        </p:nvSpPr>
        <p:spPr>
          <a:xfrm>
            <a:off x="467400" y="371475"/>
            <a:ext cx="5285700" cy="7605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4000" b="1">
                <a:solidFill>
                  <a:srgbClr val="FFFFFF"/>
                </a:solidFill>
                <a:latin typeface="Kalam"/>
                <a:ea typeface="Kalam"/>
                <a:cs typeface="Kalam"/>
                <a:sym typeface="Kalam"/>
              </a:rPr>
              <a:t>And That is Why…</a:t>
            </a:r>
            <a:endParaRPr sz="4000" b="1">
              <a:solidFill>
                <a:srgbClr val="FFFFFF"/>
              </a:solidFill>
              <a:latin typeface="Kalam"/>
              <a:ea typeface="Kalam"/>
              <a:cs typeface="Kalam"/>
              <a:sym typeface="Kalam"/>
            </a:endParaRPr>
          </a:p>
        </p:txBody>
      </p:sp>
      <p:pic>
        <p:nvPicPr>
          <p:cNvPr id="252" name="Google Shape;252;p29"/>
          <p:cNvPicPr preferRelativeResize="0"/>
          <p:nvPr/>
        </p:nvPicPr>
        <p:blipFill>
          <a:blip r:embed="rId3">
            <a:alphaModFix/>
          </a:blip>
          <a:stretch>
            <a:fillRect/>
          </a:stretch>
        </p:blipFill>
        <p:spPr>
          <a:xfrm>
            <a:off x="295435" y="251200"/>
            <a:ext cx="876100" cy="953498"/>
          </a:xfrm>
          <a:prstGeom prst="rect">
            <a:avLst/>
          </a:prstGeom>
          <a:noFill/>
          <a:ln>
            <a:noFill/>
          </a:ln>
        </p:spPr>
      </p:pic>
      <p:pic>
        <p:nvPicPr>
          <p:cNvPr id="253" name="Google Shape;253;p29"/>
          <p:cNvPicPr preferRelativeResize="0"/>
          <p:nvPr/>
        </p:nvPicPr>
        <p:blipFill>
          <a:blip r:embed="rId4">
            <a:alphaModFix/>
          </a:blip>
          <a:stretch>
            <a:fillRect/>
          </a:stretch>
        </p:blipFill>
        <p:spPr>
          <a:xfrm>
            <a:off x="4000500" y="0"/>
            <a:ext cx="5143500" cy="5143500"/>
          </a:xfrm>
          <a:prstGeom prst="rect">
            <a:avLst/>
          </a:prstGeom>
          <a:noFill/>
          <a:ln>
            <a:noFill/>
          </a:ln>
        </p:spPr>
      </p:pic>
      <p:sp>
        <p:nvSpPr>
          <p:cNvPr id="254" name="Google Shape;254;p29"/>
          <p:cNvSpPr txBox="1"/>
          <p:nvPr/>
        </p:nvSpPr>
        <p:spPr>
          <a:xfrm>
            <a:off x="467400" y="3109050"/>
            <a:ext cx="40416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rgbClr val="FFFFFF"/>
                </a:solidFill>
                <a:latin typeface="Montserrat"/>
                <a:ea typeface="Montserrat"/>
                <a:cs typeface="Montserrat"/>
                <a:sym typeface="Montserrat"/>
              </a:rPr>
              <a:t>This will help to </a:t>
            </a:r>
            <a:r>
              <a:rPr lang="en" sz="2400" b="1">
                <a:solidFill>
                  <a:srgbClr val="FFFFFF"/>
                </a:solidFill>
                <a:latin typeface="Montserrat"/>
                <a:ea typeface="Montserrat"/>
                <a:cs typeface="Montserrat"/>
                <a:sym typeface="Montserrat"/>
              </a:rPr>
              <a:t>protect</a:t>
            </a:r>
            <a:endParaRPr sz="2400" b="1">
              <a:solidFill>
                <a:srgbClr val="FFFFFF"/>
              </a:solidFill>
              <a:latin typeface="Montserrat"/>
              <a:ea typeface="Montserrat"/>
              <a:cs typeface="Montserrat"/>
              <a:sym typeface="Montserrat"/>
            </a:endParaRPr>
          </a:p>
          <a:p>
            <a:pPr marL="0" lvl="0" indent="0" algn="l" rtl="0">
              <a:spcBef>
                <a:spcPts val="0"/>
              </a:spcBef>
              <a:spcAft>
                <a:spcPts val="0"/>
              </a:spcAft>
              <a:buNone/>
            </a:pPr>
            <a:r>
              <a:rPr lang="en" sz="2400" b="1">
                <a:solidFill>
                  <a:srgbClr val="FFFFFF"/>
                </a:solidFill>
                <a:latin typeface="Montserrat"/>
                <a:ea typeface="Montserrat"/>
                <a:cs typeface="Montserrat"/>
                <a:sym typeface="Montserrat"/>
              </a:rPr>
              <a:t>your account</a:t>
            </a:r>
            <a:r>
              <a:rPr lang="en" sz="2400">
                <a:solidFill>
                  <a:srgbClr val="FFFFFF"/>
                </a:solidFill>
                <a:latin typeface="Montserrat"/>
                <a:ea typeface="Montserrat"/>
                <a:cs typeface="Montserrat"/>
                <a:sym typeface="Montserrat"/>
              </a:rPr>
              <a:t> if your</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r>
              <a:rPr lang="en" sz="2400">
                <a:solidFill>
                  <a:srgbClr val="FFFFFF"/>
                </a:solidFill>
                <a:latin typeface="Montserrat"/>
                <a:ea typeface="Montserrat"/>
                <a:cs typeface="Montserrat"/>
                <a:sym typeface="Montserrat"/>
              </a:rPr>
              <a:t>password was stolen or</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r>
              <a:rPr lang="en" sz="2400">
                <a:solidFill>
                  <a:srgbClr val="FFFFFF"/>
                </a:solidFill>
                <a:latin typeface="Montserrat"/>
                <a:ea typeface="Montserrat"/>
                <a:cs typeface="Montserrat"/>
                <a:sym typeface="Montserrat"/>
              </a:rPr>
              <a:t>leaked in a data breach.</a:t>
            </a:r>
            <a:endParaRPr sz="2400">
              <a:solidFill>
                <a:srgbClr val="FFFFFF"/>
              </a:solidFill>
              <a:latin typeface="Montserrat"/>
              <a:ea typeface="Montserrat"/>
              <a:cs typeface="Montserrat"/>
              <a:sym typeface="Montserrat"/>
            </a:endParaRPr>
          </a:p>
        </p:txBody>
      </p:sp>
      <p:pic>
        <p:nvPicPr>
          <p:cNvPr id="255" name="Google Shape;255;p29"/>
          <p:cNvPicPr preferRelativeResize="0"/>
          <p:nvPr/>
        </p:nvPicPr>
        <p:blipFill>
          <a:blip r:embed="rId5">
            <a:alphaModFix/>
          </a:blip>
          <a:stretch>
            <a:fillRect/>
          </a:stretch>
        </p:blipFill>
        <p:spPr>
          <a:xfrm>
            <a:off x="7718450" y="4821171"/>
            <a:ext cx="1217607" cy="163475"/>
          </a:xfrm>
          <a:prstGeom prst="rect">
            <a:avLst/>
          </a:prstGeom>
          <a:noFill/>
          <a:ln>
            <a:noFill/>
          </a:ln>
        </p:spPr>
      </p:pic>
      <p:sp>
        <p:nvSpPr>
          <p:cNvPr id="256" name="Google Shape;256;p29"/>
          <p:cNvSpPr txBox="1"/>
          <p:nvPr/>
        </p:nvSpPr>
        <p:spPr>
          <a:xfrm>
            <a:off x="452625" y="1689050"/>
            <a:ext cx="4773900" cy="97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400" b="1">
                <a:solidFill>
                  <a:schemeClr val="lt1"/>
                </a:solidFill>
                <a:latin typeface="Montserrat"/>
                <a:ea typeface="Montserrat"/>
                <a:cs typeface="Montserrat"/>
                <a:sym typeface="Montserrat"/>
              </a:rPr>
              <a:t>… You should enable </a:t>
            </a:r>
            <a:r>
              <a:rPr lang="en" sz="2400" b="1">
                <a:solidFill>
                  <a:srgbClr val="11BFF8"/>
                </a:solidFill>
                <a:latin typeface="Montserrat"/>
                <a:ea typeface="Montserrat"/>
                <a:cs typeface="Montserrat"/>
                <a:sym typeface="Montserrat"/>
              </a:rPr>
              <a:t>Multi-Factor Authentication</a:t>
            </a:r>
            <a:endParaRPr sz="2400">
              <a:solidFill>
                <a:srgbClr val="11BFF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97543" y="234813"/>
            <a:ext cx="8520600" cy="841800"/>
          </a:xfrm>
        </p:spPr>
        <p:txBody>
          <a:bodyPr>
            <a:normAutofit/>
          </a:bodyPr>
          <a:lstStyle/>
          <a:p>
            <a:r>
              <a:rPr lang="en-US" sz="4000" b="1" u="sng" dirty="0">
                <a:latin typeface="Engravers MT" panose="02090707080505020304" pitchFamily="18" charset="0"/>
              </a:rPr>
              <a:t>Why Cyber Security?</a:t>
            </a:r>
            <a:endParaRPr lang="en-IN" sz="4000" b="1" u="sng" dirty="0">
              <a:latin typeface="Engravers MT" panose="02090707080505020304" pitchFamily="18" charset="0"/>
            </a:endParaRPr>
          </a:p>
        </p:txBody>
      </p:sp>
      <p:sp>
        <p:nvSpPr>
          <p:cNvPr id="3" name="TextBox 2"/>
          <p:cNvSpPr txBox="1"/>
          <p:nvPr/>
        </p:nvSpPr>
        <p:spPr>
          <a:xfrm>
            <a:off x="587829" y="1306286"/>
            <a:ext cx="7823200" cy="5632311"/>
          </a:xfrm>
          <a:prstGeom prst="rect">
            <a:avLst/>
          </a:prstGeom>
          <a:noFill/>
        </p:spPr>
        <p:txBody>
          <a:bodyPr wrap="square" rtlCol="0">
            <a:spAutoFit/>
          </a:bodyPr>
          <a:lstStyle/>
          <a:p>
            <a:pPr marL="285750" indent="-285750">
              <a:buFont typeface="Wingdings" panose="05000000000000000000" pitchFamily="2" charset="2"/>
              <a:buChar char="§"/>
            </a:pPr>
            <a:r>
              <a:rPr lang="en-US" sz="1800" dirty="0">
                <a:latin typeface="Bell MT" panose="02020503060305020303" pitchFamily="18" charset="0"/>
              </a:rPr>
              <a:t>Cyber Security means protecting data, networks, programs and other information from unauthorized or unattended access, destruction or change.</a:t>
            </a:r>
          </a:p>
          <a:p>
            <a:endParaRPr lang="en-US" sz="1800" dirty="0">
              <a:latin typeface="Bell MT" panose="02020503060305020303" pitchFamily="18" charset="0"/>
            </a:endParaRPr>
          </a:p>
          <a:p>
            <a:pPr marL="285750" indent="-285750">
              <a:buFont typeface="Wingdings" panose="05000000000000000000" pitchFamily="2" charset="2"/>
              <a:buChar char="§"/>
            </a:pPr>
            <a:r>
              <a:rPr lang="en-US" sz="1800" dirty="0">
                <a:latin typeface="Bell MT" panose="02020503060305020303" pitchFamily="18" charset="0"/>
              </a:rPr>
              <a:t>In today’s digital era, </a:t>
            </a:r>
            <a:r>
              <a:rPr lang="en-US" sz="1800" dirty="0">
                <a:solidFill>
                  <a:schemeClr val="tx1"/>
                </a:solidFill>
                <a:latin typeface="Bell MT" panose="02020503060305020303" pitchFamily="18" charset="0"/>
              </a:rPr>
              <a:t>Cyber Security</a:t>
            </a:r>
            <a:r>
              <a:rPr lang="en-US" sz="1800" dirty="0">
                <a:latin typeface="Bell MT" panose="02020503060305020303" pitchFamily="18" charset="0"/>
              </a:rPr>
              <a:t> is the  important thing because of the vast rise of Cyber attacks and increased digitalization</a:t>
            </a:r>
          </a:p>
          <a:p>
            <a:pPr marL="285750" indent="-285750">
              <a:buFont typeface="Wingdings" panose="05000000000000000000" pitchFamily="2" charset="2"/>
              <a:buChar char="§"/>
            </a:pPr>
            <a:r>
              <a:rPr lang="en-US" sz="1800" dirty="0">
                <a:latin typeface="Bell MT" panose="02020503060305020303" pitchFamily="18" charset="0"/>
              </a:rPr>
              <a:t>Cybercriminals are becoming more sophisticated, changing what they target, how they affect organizations, and their methods of attack on different security systems.</a:t>
            </a:r>
          </a:p>
          <a:p>
            <a:pPr marL="285750" indent="-285750">
              <a:buFont typeface="Wingdings" panose="05000000000000000000" pitchFamily="2" charset="2"/>
              <a:buChar char="§"/>
            </a:pPr>
            <a:r>
              <a:rPr lang="en-US" sz="1800" dirty="0">
                <a:latin typeface="Bell MT" panose="02020503060305020303" pitchFamily="18" charset="0"/>
              </a:rPr>
              <a:t>Globally, </a:t>
            </a:r>
            <a:r>
              <a:rPr lang="en-US" sz="1800" b="1" dirty="0">
                <a:latin typeface="Bell MT" panose="02020503060305020303" pitchFamily="18" charset="0"/>
              </a:rPr>
              <a:t>30,000 websites</a:t>
            </a:r>
            <a:r>
              <a:rPr lang="en-US" sz="1800" dirty="0">
                <a:latin typeface="Bell MT" panose="02020503060305020303" pitchFamily="18" charset="0"/>
              </a:rPr>
              <a:t> are hacked daily.</a:t>
            </a:r>
          </a:p>
          <a:p>
            <a:pPr marL="285750" indent="-285750">
              <a:buFont typeface="Wingdings" panose="05000000000000000000" pitchFamily="2" charset="2"/>
              <a:buChar char="§"/>
            </a:pPr>
            <a:r>
              <a:rPr lang="en-US" sz="1800" b="1" dirty="0">
                <a:latin typeface="Bell MT" panose="02020503060305020303" pitchFamily="18" charset="0"/>
              </a:rPr>
              <a:t>64% of companies</a:t>
            </a:r>
            <a:r>
              <a:rPr lang="en-US" sz="1800" dirty="0">
                <a:latin typeface="Bell MT" panose="02020503060305020303" pitchFamily="18" charset="0"/>
              </a:rPr>
              <a:t> worldwide have experienced at least one form of a cyber attack.</a:t>
            </a:r>
          </a:p>
          <a:p>
            <a:pPr marL="285750" indent="-285750">
              <a:buFont typeface="Wingdings" panose="05000000000000000000" pitchFamily="2" charset="2"/>
              <a:buChar char="§"/>
            </a:pPr>
            <a:r>
              <a:rPr lang="en-US" sz="1800" dirty="0">
                <a:latin typeface="Bell MT" panose="02020503060305020303" pitchFamily="18" charset="0"/>
              </a:rPr>
              <a:t>In 2021, </a:t>
            </a:r>
            <a:r>
              <a:rPr lang="en-US" sz="1800" dirty="0" err="1">
                <a:latin typeface="Bell MT" panose="02020503060305020303" pitchFamily="18" charset="0"/>
              </a:rPr>
              <a:t>Ransomware</a:t>
            </a:r>
            <a:r>
              <a:rPr lang="en-US" sz="1800" dirty="0">
                <a:latin typeface="Bell MT" panose="02020503060305020303" pitchFamily="18" charset="0"/>
              </a:rPr>
              <a:t> cases grew by </a:t>
            </a:r>
            <a:r>
              <a:rPr lang="en-US" sz="1800" b="1" dirty="0">
                <a:latin typeface="Bell MT" panose="02020503060305020303" pitchFamily="18" charset="0"/>
              </a:rPr>
              <a:t>92.7% .</a:t>
            </a:r>
            <a:endParaRPr lang="en-US" sz="1800" dirty="0">
              <a:latin typeface="Bell MT" panose="02020503060305020303" pitchFamily="18" charset="0"/>
            </a:endParaRPr>
          </a:p>
          <a:p>
            <a:br>
              <a:rPr lang="en-US" sz="1800" dirty="0">
                <a:latin typeface="Bell MT" panose="02020503060305020303" pitchFamily="18" charset="0"/>
              </a:rPr>
            </a:br>
            <a:endParaRPr lang="en-US" sz="1800" dirty="0">
              <a:latin typeface="Bell MT" panose="02020503060305020303" pitchFamily="18" charset="0"/>
            </a:endParaRPr>
          </a:p>
          <a:p>
            <a:endParaRPr lang="en-US" sz="1800" dirty="0">
              <a:latin typeface="Bell MT" panose="02020503060305020303" pitchFamily="18" charset="0"/>
            </a:endParaRPr>
          </a:p>
          <a:p>
            <a:endParaRPr lang="en-US" sz="1800" dirty="0">
              <a:latin typeface="Bell MT" panose="02020503060305020303" pitchFamily="18" charset="0"/>
            </a:endParaRPr>
          </a:p>
          <a:p>
            <a:endParaRPr lang="en-US" sz="1800" dirty="0">
              <a:latin typeface="Bell MT" panose="02020503060305020303" pitchFamily="18" charset="0"/>
            </a:endParaRPr>
          </a:p>
          <a:p>
            <a:endParaRPr lang="en-US" sz="1800" dirty="0">
              <a:latin typeface="Bell MT" panose="02020503060305020303" pitchFamily="18" charset="0"/>
            </a:endParaRPr>
          </a:p>
          <a:p>
            <a:endParaRPr lang="en-US" sz="1800" dirty="0">
              <a:latin typeface="Bell MT" panose="02020503060305020303" pitchFamily="18" charset="0"/>
            </a:endParaRPr>
          </a:p>
          <a:p>
            <a:endParaRPr lang="en-IN" sz="1800" dirty="0">
              <a:latin typeface="Bell MT" panose="02020503060305020303" pitchFamily="18" charset="0"/>
            </a:endParaRPr>
          </a:p>
        </p:txBody>
      </p:sp>
    </p:spTree>
    <p:extLst>
      <p:ext uri="{BB962C8B-B14F-4D97-AF65-F5344CB8AC3E}">
        <p14:creationId xmlns:p14="http://schemas.microsoft.com/office/powerpoint/2010/main" val="84100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2"/>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287" name="Google Shape;287;p32"/>
          <p:cNvSpPr txBox="1">
            <a:spLocks noGrp="1"/>
          </p:cNvSpPr>
          <p:nvPr>
            <p:ph type="body" idx="1"/>
          </p:nvPr>
        </p:nvSpPr>
        <p:spPr>
          <a:xfrm>
            <a:off x="400050" y="986450"/>
            <a:ext cx="3771900" cy="8382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4000" b="1">
                <a:solidFill>
                  <a:srgbClr val="11BFF8"/>
                </a:solidFill>
                <a:latin typeface="Montserrat"/>
                <a:ea typeface="Montserrat"/>
                <a:cs typeface="Montserrat"/>
                <a:sym typeface="Montserrat"/>
              </a:rPr>
              <a:t>Ransomware </a:t>
            </a:r>
            <a:endParaRPr sz="4000" b="1">
              <a:solidFill>
                <a:srgbClr val="11BFF8"/>
              </a:solidFill>
              <a:latin typeface="Montserrat"/>
              <a:ea typeface="Montserrat"/>
              <a:cs typeface="Montserrat"/>
              <a:sym typeface="Montserrat"/>
            </a:endParaRPr>
          </a:p>
        </p:txBody>
      </p:sp>
      <p:pic>
        <p:nvPicPr>
          <p:cNvPr id="288" name="Google Shape;288;p32"/>
          <p:cNvPicPr preferRelativeResize="0"/>
          <p:nvPr/>
        </p:nvPicPr>
        <p:blipFill>
          <a:blip r:embed="rId3">
            <a:alphaModFix/>
          </a:blip>
          <a:stretch>
            <a:fillRect/>
          </a:stretch>
        </p:blipFill>
        <p:spPr>
          <a:xfrm>
            <a:off x="4295902" y="0"/>
            <a:ext cx="4848097" cy="5143500"/>
          </a:xfrm>
          <a:prstGeom prst="rect">
            <a:avLst/>
          </a:prstGeom>
          <a:noFill/>
          <a:ln>
            <a:noFill/>
          </a:ln>
        </p:spPr>
      </p:pic>
      <p:pic>
        <p:nvPicPr>
          <p:cNvPr id="289" name="Google Shape;289;p32"/>
          <p:cNvPicPr preferRelativeResize="0"/>
          <p:nvPr/>
        </p:nvPicPr>
        <p:blipFill>
          <a:blip r:embed="rId4">
            <a:alphaModFix/>
          </a:blip>
          <a:stretch>
            <a:fillRect/>
          </a:stretch>
        </p:blipFill>
        <p:spPr>
          <a:xfrm>
            <a:off x="7774050" y="4827621"/>
            <a:ext cx="1217607" cy="163475"/>
          </a:xfrm>
          <a:prstGeom prst="rect">
            <a:avLst/>
          </a:prstGeom>
          <a:noFill/>
          <a:ln>
            <a:noFill/>
          </a:ln>
        </p:spPr>
      </p:pic>
      <p:pic>
        <p:nvPicPr>
          <p:cNvPr id="290" name="Google Shape;290;p32"/>
          <p:cNvPicPr preferRelativeResize="0"/>
          <p:nvPr/>
        </p:nvPicPr>
        <p:blipFill>
          <a:blip r:embed="rId4">
            <a:alphaModFix/>
          </a:blip>
          <a:stretch>
            <a:fillRect/>
          </a:stretch>
        </p:blipFill>
        <p:spPr>
          <a:xfrm>
            <a:off x="152450" y="152396"/>
            <a:ext cx="1217607" cy="163475"/>
          </a:xfrm>
          <a:prstGeom prst="rect">
            <a:avLst/>
          </a:prstGeom>
          <a:noFill/>
          <a:ln>
            <a:noFill/>
          </a:ln>
        </p:spPr>
      </p:pic>
      <p:sp>
        <p:nvSpPr>
          <p:cNvPr id="291" name="Google Shape;291;p32"/>
          <p:cNvSpPr txBox="1">
            <a:spLocks noGrp="1"/>
          </p:cNvSpPr>
          <p:nvPr>
            <p:ph type="body" idx="1"/>
          </p:nvPr>
        </p:nvSpPr>
        <p:spPr>
          <a:xfrm>
            <a:off x="476250" y="2199925"/>
            <a:ext cx="3305100" cy="2619600"/>
          </a:xfrm>
          <a:prstGeom prst="rect">
            <a:avLst/>
          </a:prstGeom>
        </p:spPr>
        <p:txBody>
          <a:bodyPr spcFirstLastPara="1" wrap="square" lIns="91425" tIns="91425" rIns="91425" bIns="91425" anchor="ctr" anchorCtr="0">
            <a:normAutofit/>
          </a:bodyPr>
          <a:lstStyle/>
          <a:p>
            <a:pPr marL="0" marR="0" lvl="0" indent="0" algn="l" rtl="0">
              <a:lnSpc>
                <a:spcPct val="115000"/>
              </a:lnSpc>
              <a:spcBef>
                <a:spcPts val="0"/>
              </a:spcBef>
              <a:spcAft>
                <a:spcPts val="0"/>
              </a:spcAft>
              <a:buNone/>
            </a:pPr>
            <a:r>
              <a:rPr lang="en" sz="2400">
                <a:solidFill>
                  <a:srgbClr val="FFFFFF"/>
                </a:solidFill>
                <a:latin typeface="Kalam"/>
                <a:ea typeface="Kalam"/>
                <a:cs typeface="Kalam"/>
                <a:sym typeface="Kalam"/>
              </a:rPr>
              <a:t>When criminals hack your computer or network, lock you out, and demand a ransom to let you back in.</a:t>
            </a:r>
            <a:endParaRPr sz="2400">
              <a:solidFill>
                <a:srgbClr val="FFFFFF"/>
              </a:solidFill>
              <a:latin typeface="Kalam"/>
              <a:ea typeface="Kalam"/>
              <a:cs typeface="Kalam"/>
              <a:sym typeface="Kalam"/>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3"/>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pic>
        <p:nvPicPr>
          <p:cNvPr id="297" name="Google Shape;297;p33"/>
          <p:cNvPicPr preferRelativeResize="0"/>
          <p:nvPr/>
        </p:nvPicPr>
        <p:blipFill>
          <a:blip r:embed="rId3">
            <a:alphaModFix amt="8000"/>
          </a:blip>
          <a:stretch>
            <a:fillRect/>
          </a:stretch>
        </p:blipFill>
        <p:spPr>
          <a:xfrm>
            <a:off x="0" y="0"/>
            <a:ext cx="9144000" cy="5143500"/>
          </a:xfrm>
          <a:prstGeom prst="rect">
            <a:avLst/>
          </a:prstGeom>
          <a:noFill/>
          <a:ln>
            <a:noFill/>
          </a:ln>
        </p:spPr>
      </p:pic>
      <p:sp>
        <p:nvSpPr>
          <p:cNvPr id="298" name="Google Shape;298;p33"/>
          <p:cNvSpPr txBox="1">
            <a:spLocks noGrp="1"/>
          </p:cNvSpPr>
          <p:nvPr>
            <p:ph type="body" idx="1"/>
          </p:nvPr>
        </p:nvSpPr>
        <p:spPr>
          <a:xfrm>
            <a:off x="1182325" y="2803738"/>
            <a:ext cx="6543600" cy="5646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1600" b="1">
                <a:solidFill>
                  <a:srgbClr val="11BFF8"/>
                </a:solidFill>
                <a:latin typeface="Montserrat"/>
                <a:ea typeface="Montserrat"/>
                <a:cs typeface="Montserrat"/>
                <a:sym typeface="Montserrat"/>
              </a:rPr>
              <a:t>Beware</a:t>
            </a:r>
            <a:r>
              <a:rPr lang="en" sz="1600">
                <a:solidFill>
                  <a:schemeClr val="lt1"/>
                </a:solidFill>
                <a:latin typeface="Montserrat Medium"/>
                <a:ea typeface="Montserrat Medium"/>
                <a:cs typeface="Montserrat Medium"/>
                <a:sym typeface="Montserrat Medium"/>
              </a:rPr>
              <a:t> of phishing emails with attachments</a:t>
            </a:r>
            <a:endParaRPr sz="1600">
              <a:solidFill>
                <a:schemeClr val="lt1"/>
              </a:solidFill>
              <a:latin typeface="Montserrat Medium"/>
              <a:ea typeface="Montserrat Medium"/>
              <a:cs typeface="Montserrat Medium"/>
              <a:sym typeface="Montserrat Medium"/>
            </a:endParaRPr>
          </a:p>
          <a:p>
            <a:pPr marL="0" lvl="0" indent="0" algn="l" rtl="0">
              <a:lnSpc>
                <a:spcPct val="105000"/>
              </a:lnSpc>
              <a:spcBef>
                <a:spcPts val="0"/>
              </a:spcBef>
              <a:spcAft>
                <a:spcPts val="0"/>
              </a:spcAft>
              <a:buNone/>
            </a:pPr>
            <a:r>
              <a:rPr lang="en" sz="1600">
                <a:solidFill>
                  <a:schemeClr val="lt1"/>
                </a:solidFill>
                <a:latin typeface="Montserrat Medium"/>
                <a:ea typeface="Montserrat Medium"/>
                <a:cs typeface="Montserrat Medium"/>
                <a:sym typeface="Montserrat Medium"/>
              </a:rPr>
              <a:t>(See phishing section)</a:t>
            </a:r>
            <a:endParaRPr sz="1600">
              <a:solidFill>
                <a:srgbClr val="FFFFFF"/>
              </a:solidFill>
              <a:latin typeface="Montserrat Medium"/>
              <a:ea typeface="Montserrat Medium"/>
              <a:cs typeface="Montserrat Medium"/>
              <a:sym typeface="Montserrat Medium"/>
            </a:endParaRPr>
          </a:p>
        </p:txBody>
      </p:sp>
      <p:sp>
        <p:nvSpPr>
          <p:cNvPr id="299" name="Google Shape;299;p33"/>
          <p:cNvSpPr txBox="1"/>
          <p:nvPr/>
        </p:nvSpPr>
        <p:spPr>
          <a:xfrm>
            <a:off x="1133475" y="670550"/>
            <a:ext cx="6543600" cy="8004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 sz="4000" b="1">
                <a:solidFill>
                  <a:srgbClr val="11BFF8"/>
                </a:solidFill>
                <a:latin typeface="Kalam"/>
                <a:ea typeface="Kalam"/>
                <a:cs typeface="Kalam"/>
                <a:sym typeface="Kalam"/>
              </a:rPr>
              <a:t>How to Avoid</a:t>
            </a:r>
            <a:r>
              <a:rPr lang="en" sz="4000" b="1">
                <a:solidFill>
                  <a:schemeClr val="lt1"/>
                </a:solidFill>
                <a:latin typeface="Kalam"/>
                <a:ea typeface="Kalam"/>
                <a:cs typeface="Kalam"/>
                <a:sym typeface="Kalam"/>
              </a:rPr>
              <a:t> Ransomware</a:t>
            </a:r>
            <a:endParaRPr sz="4000" b="1">
              <a:solidFill>
                <a:schemeClr val="lt1"/>
              </a:solidFill>
              <a:latin typeface="Kalam"/>
              <a:ea typeface="Kalam"/>
              <a:cs typeface="Kalam"/>
              <a:sym typeface="Kalam"/>
            </a:endParaRPr>
          </a:p>
        </p:txBody>
      </p:sp>
      <p:sp>
        <p:nvSpPr>
          <p:cNvPr id="300" name="Google Shape;300;p33"/>
          <p:cNvSpPr txBox="1">
            <a:spLocks noGrp="1"/>
          </p:cNvSpPr>
          <p:nvPr>
            <p:ph type="body" idx="1"/>
          </p:nvPr>
        </p:nvSpPr>
        <p:spPr>
          <a:xfrm>
            <a:off x="1182325" y="3558845"/>
            <a:ext cx="7334100" cy="5073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1600" b="1">
                <a:solidFill>
                  <a:srgbClr val="11BFF8"/>
                </a:solidFill>
                <a:latin typeface="Montserrat"/>
                <a:ea typeface="Montserrat"/>
                <a:cs typeface="Montserrat"/>
                <a:sym typeface="Montserrat"/>
              </a:rPr>
              <a:t>Don’t use</a:t>
            </a:r>
            <a:r>
              <a:rPr lang="en" sz="1600">
                <a:solidFill>
                  <a:srgbClr val="11BFF8"/>
                </a:solidFill>
                <a:latin typeface="Montserrat Medium"/>
                <a:ea typeface="Montserrat Medium"/>
                <a:cs typeface="Montserrat Medium"/>
                <a:sym typeface="Montserrat Medium"/>
              </a:rPr>
              <a:t> </a:t>
            </a:r>
            <a:r>
              <a:rPr lang="en" sz="1600">
                <a:solidFill>
                  <a:schemeClr val="lt1"/>
                </a:solidFill>
                <a:latin typeface="Montserrat Medium"/>
                <a:ea typeface="Montserrat Medium"/>
                <a:cs typeface="Montserrat Medium"/>
                <a:sym typeface="Montserrat Medium"/>
              </a:rPr>
              <a:t>your company email or password for personal stuff</a:t>
            </a:r>
            <a:endParaRPr sz="1600">
              <a:solidFill>
                <a:srgbClr val="FFFFFF"/>
              </a:solidFill>
              <a:latin typeface="Montserrat Medium"/>
              <a:ea typeface="Montserrat Medium"/>
              <a:cs typeface="Montserrat Medium"/>
              <a:sym typeface="Montserrat Medium"/>
            </a:endParaRPr>
          </a:p>
        </p:txBody>
      </p:sp>
      <p:sp>
        <p:nvSpPr>
          <p:cNvPr id="301" name="Google Shape;301;p33"/>
          <p:cNvSpPr txBox="1">
            <a:spLocks noGrp="1"/>
          </p:cNvSpPr>
          <p:nvPr>
            <p:ph type="body" idx="1"/>
          </p:nvPr>
        </p:nvSpPr>
        <p:spPr>
          <a:xfrm>
            <a:off x="1183450" y="1931238"/>
            <a:ext cx="7648500" cy="8286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1600" b="1">
                <a:solidFill>
                  <a:srgbClr val="11BFF8"/>
                </a:solidFill>
                <a:latin typeface="Montserrat"/>
                <a:ea typeface="Montserrat"/>
                <a:cs typeface="Montserrat"/>
                <a:sym typeface="Montserrat"/>
              </a:rPr>
              <a:t>Don’t download</a:t>
            </a:r>
            <a:r>
              <a:rPr lang="en" sz="1600" b="1">
                <a:solidFill>
                  <a:schemeClr val="lt1"/>
                </a:solidFill>
                <a:latin typeface="Montserrat"/>
                <a:ea typeface="Montserrat"/>
                <a:cs typeface="Montserrat"/>
                <a:sym typeface="Montserrat"/>
              </a:rPr>
              <a:t> </a:t>
            </a:r>
            <a:r>
              <a:rPr lang="en" sz="1600">
                <a:solidFill>
                  <a:schemeClr val="lt1"/>
                </a:solidFill>
                <a:latin typeface="Montserrat Medium"/>
                <a:ea typeface="Montserrat Medium"/>
                <a:cs typeface="Montserrat Medium"/>
                <a:sym typeface="Montserrat Medium"/>
              </a:rPr>
              <a:t>files from random websites</a:t>
            </a:r>
            <a:endParaRPr sz="1600">
              <a:solidFill>
                <a:srgbClr val="FFFFFF"/>
              </a:solidFill>
              <a:latin typeface="Montserrat Medium"/>
              <a:ea typeface="Montserrat Medium"/>
              <a:cs typeface="Montserrat Medium"/>
              <a:sym typeface="Montserrat Medium"/>
            </a:endParaRPr>
          </a:p>
        </p:txBody>
      </p:sp>
      <p:sp>
        <p:nvSpPr>
          <p:cNvPr id="302" name="Google Shape;302;p33"/>
          <p:cNvSpPr txBox="1">
            <a:spLocks noGrp="1"/>
          </p:cNvSpPr>
          <p:nvPr>
            <p:ph type="body" idx="1"/>
          </p:nvPr>
        </p:nvSpPr>
        <p:spPr>
          <a:xfrm>
            <a:off x="1183450" y="4255106"/>
            <a:ext cx="7648500" cy="426300"/>
          </a:xfrm>
          <a:prstGeom prst="rect">
            <a:avLst/>
          </a:prstGeom>
          <a:noFill/>
        </p:spPr>
        <p:txBody>
          <a:bodyPr spcFirstLastPara="1" wrap="square" lIns="91425" tIns="91425" rIns="91425" bIns="91425" anchor="ctr" anchorCtr="0">
            <a:noAutofit/>
          </a:bodyPr>
          <a:lstStyle/>
          <a:p>
            <a:pPr marL="0" lvl="0" indent="0" algn="l" rtl="0">
              <a:lnSpc>
                <a:spcPct val="105000"/>
              </a:lnSpc>
              <a:spcBef>
                <a:spcPts val="0"/>
              </a:spcBef>
              <a:spcAft>
                <a:spcPts val="0"/>
              </a:spcAft>
              <a:buNone/>
            </a:pPr>
            <a:r>
              <a:rPr lang="en" sz="1600" b="1">
                <a:solidFill>
                  <a:srgbClr val="11BFF8"/>
                </a:solidFill>
                <a:latin typeface="Montserrat"/>
                <a:ea typeface="Montserrat"/>
                <a:cs typeface="Montserrat"/>
                <a:sym typeface="Montserrat"/>
              </a:rPr>
              <a:t>Don’t store</a:t>
            </a:r>
            <a:r>
              <a:rPr lang="en" sz="1600">
                <a:solidFill>
                  <a:schemeClr val="lt1"/>
                </a:solidFill>
                <a:latin typeface="Montserrat Medium"/>
                <a:ea typeface="Montserrat Medium"/>
                <a:cs typeface="Montserrat Medium"/>
                <a:sym typeface="Montserrat Medium"/>
              </a:rPr>
              <a:t> password in text files or spreadsheets </a:t>
            </a:r>
            <a:endParaRPr sz="1600">
              <a:solidFill>
                <a:srgbClr val="FFFFFF"/>
              </a:solidFill>
              <a:latin typeface="Montserrat Medium"/>
              <a:ea typeface="Montserrat Medium"/>
              <a:cs typeface="Montserrat Medium"/>
              <a:sym typeface="Montserrat Medium"/>
            </a:endParaRPr>
          </a:p>
        </p:txBody>
      </p:sp>
      <p:pic>
        <p:nvPicPr>
          <p:cNvPr id="303" name="Google Shape;303;p33"/>
          <p:cNvPicPr preferRelativeResize="0"/>
          <p:nvPr/>
        </p:nvPicPr>
        <p:blipFill>
          <a:blip r:embed="rId4">
            <a:alphaModFix/>
          </a:blip>
          <a:stretch>
            <a:fillRect/>
          </a:stretch>
        </p:blipFill>
        <p:spPr>
          <a:xfrm>
            <a:off x="904875" y="2275075"/>
            <a:ext cx="133025" cy="145600"/>
          </a:xfrm>
          <a:prstGeom prst="rect">
            <a:avLst/>
          </a:prstGeom>
          <a:noFill/>
          <a:ln>
            <a:noFill/>
          </a:ln>
        </p:spPr>
      </p:pic>
      <p:pic>
        <p:nvPicPr>
          <p:cNvPr id="304" name="Google Shape;304;p33"/>
          <p:cNvPicPr preferRelativeResize="0"/>
          <p:nvPr/>
        </p:nvPicPr>
        <p:blipFill>
          <a:blip r:embed="rId4">
            <a:alphaModFix/>
          </a:blip>
          <a:stretch>
            <a:fillRect/>
          </a:stretch>
        </p:blipFill>
        <p:spPr>
          <a:xfrm>
            <a:off x="904875" y="2903725"/>
            <a:ext cx="133025" cy="145600"/>
          </a:xfrm>
          <a:prstGeom prst="rect">
            <a:avLst/>
          </a:prstGeom>
          <a:noFill/>
          <a:ln>
            <a:noFill/>
          </a:ln>
        </p:spPr>
      </p:pic>
      <p:pic>
        <p:nvPicPr>
          <p:cNvPr id="305" name="Google Shape;305;p33"/>
          <p:cNvPicPr preferRelativeResize="0"/>
          <p:nvPr/>
        </p:nvPicPr>
        <p:blipFill>
          <a:blip r:embed="rId4">
            <a:alphaModFix/>
          </a:blip>
          <a:stretch>
            <a:fillRect/>
          </a:stretch>
        </p:blipFill>
        <p:spPr>
          <a:xfrm>
            <a:off x="904875" y="3741925"/>
            <a:ext cx="133025" cy="145600"/>
          </a:xfrm>
          <a:prstGeom prst="rect">
            <a:avLst/>
          </a:prstGeom>
          <a:noFill/>
          <a:ln>
            <a:noFill/>
          </a:ln>
        </p:spPr>
      </p:pic>
      <p:pic>
        <p:nvPicPr>
          <p:cNvPr id="306" name="Google Shape;306;p33"/>
          <p:cNvPicPr preferRelativeResize="0"/>
          <p:nvPr/>
        </p:nvPicPr>
        <p:blipFill>
          <a:blip r:embed="rId4">
            <a:alphaModFix/>
          </a:blip>
          <a:stretch>
            <a:fillRect/>
          </a:stretch>
        </p:blipFill>
        <p:spPr>
          <a:xfrm>
            <a:off x="904875" y="4408675"/>
            <a:ext cx="133025" cy="145600"/>
          </a:xfrm>
          <a:prstGeom prst="rect">
            <a:avLst/>
          </a:prstGeom>
          <a:noFill/>
          <a:ln>
            <a:noFill/>
          </a:ln>
        </p:spPr>
      </p:pic>
      <p:pic>
        <p:nvPicPr>
          <p:cNvPr id="307" name="Google Shape;307;p33"/>
          <p:cNvPicPr preferRelativeResize="0"/>
          <p:nvPr/>
        </p:nvPicPr>
        <p:blipFill>
          <a:blip r:embed="rId5">
            <a:alphaModFix/>
          </a:blip>
          <a:stretch>
            <a:fillRect/>
          </a:stretch>
        </p:blipFill>
        <p:spPr>
          <a:xfrm>
            <a:off x="7774050" y="4827621"/>
            <a:ext cx="1217607" cy="163475"/>
          </a:xfrm>
          <a:prstGeom prst="rect">
            <a:avLst/>
          </a:prstGeom>
          <a:noFill/>
          <a:ln>
            <a:noFill/>
          </a:ln>
        </p:spPr>
      </p:pic>
      <p:pic>
        <p:nvPicPr>
          <p:cNvPr id="308" name="Google Shape;308;p33"/>
          <p:cNvPicPr preferRelativeResize="0"/>
          <p:nvPr/>
        </p:nvPicPr>
        <p:blipFill>
          <a:blip r:embed="rId5">
            <a:alphaModFix/>
          </a:blip>
          <a:stretch>
            <a:fillRect/>
          </a:stretch>
        </p:blipFill>
        <p:spPr>
          <a:xfrm>
            <a:off x="152450" y="152396"/>
            <a:ext cx="1217607" cy="163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7"/>
          <p:cNvSpPr/>
          <p:nvPr/>
        </p:nvSpPr>
        <p:spPr>
          <a:xfrm>
            <a:off x="32645" y="7937"/>
            <a:ext cx="9144000" cy="5143500"/>
          </a:xfrm>
          <a:prstGeom prst="rect">
            <a:avLst/>
          </a:prstGeom>
          <a:solidFill>
            <a:srgbClr val="05A9DF"/>
          </a:solidFill>
          <a:ln>
            <a:noFill/>
          </a:ln>
        </p:spPr>
        <p:txBody>
          <a:bodyPr spcFirstLastPara="1" wrap="square" lIns="91425" tIns="91425" rIns="91425" bIns="91425" anchor="ctr" anchorCtr="0">
            <a:noAutofit/>
          </a:bodyPr>
          <a:lstStyle/>
          <a:p>
            <a:pPr marL="342900" lvl="0" indent="-342900" algn="l" rtl="0">
              <a:spcBef>
                <a:spcPts val="0"/>
              </a:spcBef>
              <a:spcAft>
                <a:spcPts val="0"/>
              </a:spcAft>
              <a:buFont typeface="+mj-lt"/>
              <a:buAutoNum type="arabicPeriod"/>
            </a:pPr>
            <a:endParaRPr dirty="0"/>
          </a:p>
        </p:txBody>
      </p:sp>
      <p:sp>
        <p:nvSpPr>
          <p:cNvPr id="359" name="Google Shape;359;p37"/>
          <p:cNvSpPr/>
          <p:nvPr/>
        </p:nvSpPr>
        <p:spPr>
          <a:xfrm>
            <a:off x="0" y="10969"/>
            <a:ext cx="9144000" cy="1769129"/>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txBox="1">
            <a:spLocks noGrp="1"/>
          </p:cNvSpPr>
          <p:nvPr>
            <p:ph type="ctrTitle"/>
          </p:nvPr>
        </p:nvSpPr>
        <p:spPr>
          <a:xfrm>
            <a:off x="65290" y="256161"/>
            <a:ext cx="9144000" cy="127874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US" sz="6000" b="1" dirty="0">
                <a:solidFill>
                  <a:schemeClr val="lt1"/>
                </a:solidFill>
                <a:latin typeface="Kalam"/>
                <a:ea typeface="Kalam"/>
                <a:cs typeface="Kalam"/>
                <a:sym typeface="Kalam"/>
              </a:rPr>
              <a:t>Top 2 Recent Breaches </a:t>
            </a:r>
            <a:endParaRPr sz="6000" b="1" dirty="0">
              <a:solidFill>
                <a:schemeClr val="lt1"/>
              </a:solidFill>
              <a:latin typeface="Kalam"/>
              <a:ea typeface="Kalam"/>
              <a:cs typeface="Kalam"/>
              <a:sym typeface="Kalam"/>
            </a:endParaRPr>
          </a:p>
        </p:txBody>
      </p:sp>
      <p:pic>
        <p:nvPicPr>
          <p:cNvPr id="364" name="Google Shape;364;p37"/>
          <p:cNvPicPr preferRelativeResize="0"/>
          <p:nvPr/>
        </p:nvPicPr>
        <p:blipFill>
          <a:blip r:embed="rId3">
            <a:alphaModFix/>
          </a:blip>
          <a:stretch>
            <a:fillRect/>
          </a:stretch>
        </p:blipFill>
        <p:spPr>
          <a:xfrm>
            <a:off x="152450" y="152396"/>
            <a:ext cx="1217607" cy="163475"/>
          </a:xfrm>
          <a:prstGeom prst="rect">
            <a:avLst/>
          </a:prstGeom>
          <a:noFill/>
          <a:ln>
            <a:noFill/>
          </a:ln>
        </p:spPr>
      </p:pic>
      <p:pic>
        <p:nvPicPr>
          <p:cNvPr id="365" name="Google Shape;365;p37"/>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366" name="Google Shape;366;p37"/>
          <p:cNvPicPr preferRelativeResize="0"/>
          <p:nvPr/>
        </p:nvPicPr>
        <p:blipFill>
          <a:blip r:embed="rId4">
            <a:alphaModFix/>
          </a:blip>
          <a:stretch>
            <a:fillRect/>
          </a:stretch>
        </p:blipFill>
        <p:spPr>
          <a:xfrm>
            <a:off x="152450" y="754803"/>
            <a:ext cx="876100" cy="953498"/>
          </a:xfrm>
          <a:prstGeom prst="rect">
            <a:avLst/>
          </a:prstGeom>
          <a:noFill/>
          <a:ln>
            <a:noFill/>
          </a:ln>
        </p:spPr>
      </p:pic>
      <p:sp>
        <p:nvSpPr>
          <p:cNvPr id="4" name="Rectangle 3"/>
          <p:cNvSpPr/>
          <p:nvPr/>
        </p:nvSpPr>
        <p:spPr>
          <a:xfrm>
            <a:off x="879041" y="2036259"/>
            <a:ext cx="2108269"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UBER</a:t>
            </a: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227" y="2959589"/>
            <a:ext cx="2891625" cy="1927750"/>
          </a:xfrm>
          <a:prstGeom prst="rect">
            <a:avLst/>
          </a:prstGeom>
        </p:spPr>
      </p:pic>
      <p:sp>
        <p:nvSpPr>
          <p:cNvPr id="9" name="Rectangle 8"/>
          <p:cNvSpPr/>
          <p:nvPr/>
        </p:nvSpPr>
        <p:spPr>
          <a:xfrm>
            <a:off x="5588836" y="2025290"/>
            <a:ext cx="218521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GTA 6</a:t>
            </a:r>
          </a:p>
        </p:txBody>
      </p:sp>
      <p:sp>
        <p:nvSpPr>
          <p:cNvPr id="10" name="AutoShape 2" descr="Image result for gta 6 london conce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02372" y="2942145"/>
            <a:ext cx="2758141" cy="180927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7"/>
          <p:cNvSpPr/>
          <p:nvPr/>
        </p:nvSpPr>
        <p:spPr>
          <a:xfrm>
            <a:off x="0" y="0"/>
            <a:ext cx="9144000" cy="5143500"/>
          </a:xfrm>
          <a:prstGeom prst="rect">
            <a:avLst/>
          </a:prstGeom>
          <a:solidFill>
            <a:srgbClr val="05A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0" y="710500"/>
            <a:ext cx="9144000" cy="23136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txBox="1">
            <a:spLocks noGrp="1"/>
          </p:cNvSpPr>
          <p:nvPr>
            <p:ph type="ctrTitle"/>
          </p:nvPr>
        </p:nvSpPr>
        <p:spPr>
          <a:xfrm>
            <a:off x="-25" y="939100"/>
            <a:ext cx="9144000" cy="197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6000" b="1" dirty="0">
                <a:solidFill>
                  <a:schemeClr val="lt1"/>
                </a:solidFill>
                <a:latin typeface="Kalam"/>
                <a:ea typeface="Kalam"/>
                <a:cs typeface="Kalam"/>
                <a:sym typeface="Kalam"/>
              </a:rPr>
              <a:t>Whew!</a:t>
            </a:r>
            <a:endParaRPr sz="6000" b="1" dirty="0">
              <a:solidFill>
                <a:schemeClr val="lt1"/>
              </a:solidFill>
              <a:latin typeface="Kalam"/>
              <a:ea typeface="Kalam"/>
              <a:cs typeface="Kalam"/>
              <a:sym typeface="Kalam"/>
            </a:endParaRPr>
          </a:p>
          <a:p>
            <a:pPr marL="0" lvl="0" indent="0" algn="ctr" rtl="0">
              <a:spcBef>
                <a:spcPts val="0"/>
              </a:spcBef>
              <a:spcAft>
                <a:spcPts val="0"/>
              </a:spcAft>
              <a:buSzPts val="990"/>
              <a:buNone/>
            </a:pPr>
            <a:r>
              <a:rPr lang="en" sz="6000" b="1" dirty="0">
                <a:solidFill>
                  <a:schemeClr val="lt1"/>
                </a:solidFill>
                <a:latin typeface="Kalam"/>
                <a:ea typeface="Kalam"/>
                <a:cs typeface="Kalam"/>
                <a:sym typeface="Kalam"/>
              </a:rPr>
              <a:t>You made it.</a:t>
            </a:r>
            <a:endParaRPr sz="6000" b="1" dirty="0">
              <a:solidFill>
                <a:schemeClr val="lt1"/>
              </a:solidFill>
              <a:latin typeface="Kalam"/>
              <a:ea typeface="Kalam"/>
              <a:cs typeface="Kalam"/>
              <a:sym typeface="Kalam"/>
            </a:endParaRPr>
          </a:p>
        </p:txBody>
      </p:sp>
      <p:pic>
        <p:nvPicPr>
          <p:cNvPr id="364" name="Google Shape;364;p37"/>
          <p:cNvPicPr preferRelativeResize="0"/>
          <p:nvPr/>
        </p:nvPicPr>
        <p:blipFill>
          <a:blip r:embed="rId3">
            <a:alphaModFix/>
          </a:blip>
          <a:stretch>
            <a:fillRect/>
          </a:stretch>
        </p:blipFill>
        <p:spPr>
          <a:xfrm>
            <a:off x="152450" y="152396"/>
            <a:ext cx="1217607" cy="163475"/>
          </a:xfrm>
          <a:prstGeom prst="rect">
            <a:avLst/>
          </a:prstGeom>
          <a:noFill/>
          <a:ln>
            <a:noFill/>
          </a:ln>
        </p:spPr>
      </p:pic>
      <p:pic>
        <p:nvPicPr>
          <p:cNvPr id="365" name="Google Shape;365;p37"/>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366" name="Google Shape;366;p37"/>
          <p:cNvPicPr preferRelativeResize="0"/>
          <p:nvPr/>
        </p:nvPicPr>
        <p:blipFill>
          <a:blip r:embed="rId4">
            <a:alphaModFix/>
          </a:blip>
          <a:stretch>
            <a:fillRect/>
          </a:stretch>
        </p:blipFill>
        <p:spPr>
          <a:xfrm>
            <a:off x="1942197" y="826600"/>
            <a:ext cx="876100" cy="953498"/>
          </a:xfrm>
          <a:prstGeom prst="rect">
            <a:avLst/>
          </a:prstGeom>
          <a:noFill/>
          <a:ln>
            <a:noFill/>
          </a:ln>
        </p:spPr>
      </p:pic>
    </p:spTree>
    <p:extLst>
      <p:ext uri="{BB962C8B-B14F-4D97-AF65-F5344CB8AC3E}">
        <p14:creationId xmlns:p14="http://schemas.microsoft.com/office/powerpoint/2010/main" val="3311795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128" y="394622"/>
            <a:ext cx="8520600" cy="841800"/>
          </a:xfrm>
        </p:spPr>
        <p:txBody>
          <a:bodyPr>
            <a:noAutofit/>
          </a:bodyPr>
          <a:lstStyle/>
          <a:p>
            <a:r>
              <a:rPr lang="en-US" sz="3200" b="1" u="sng" dirty="0">
                <a:latin typeface="Engravers MT" panose="02090707080505020304" pitchFamily="18" charset="0"/>
              </a:rPr>
              <a:t>MOST TRENDING TYPES OF ATTACKS</a:t>
            </a:r>
            <a:endParaRPr lang="en-IN" sz="3200" b="1" u="sng" dirty="0">
              <a:latin typeface="Engravers MT" panose="02090707080505020304" pitchFamily="18" charset="0"/>
            </a:endParaRPr>
          </a:p>
        </p:txBody>
      </p:sp>
      <p:sp>
        <p:nvSpPr>
          <p:cNvPr id="3" name="TextBox 2"/>
          <p:cNvSpPr txBox="1"/>
          <p:nvPr/>
        </p:nvSpPr>
        <p:spPr>
          <a:xfrm>
            <a:off x="711200" y="1553029"/>
            <a:ext cx="7010400" cy="3539430"/>
          </a:xfrm>
          <a:prstGeom prst="rect">
            <a:avLst/>
          </a:prstGeom>
          <a:noFill/>
        </p:spPr>
        <p:txBody>
          <a:bodyPr wrap="square" rtlCol="0">
            <a:spAutoFit/>
          </a:bodyPr>
          <a:lstStyle/>
          <a:p>
            <a:pPr marL="342900" indent="-342900">
              <a:buFont typeface="+mj-lt"/>
              <a:buAutoNum type="arabicPeriod"/>
            </a:pPr>
            <a:r>
              <a:rPr lang="en-US" sz="2800" dirty="0">
                <a:latin typeface="Bell MT" panose="02020503060305020303" pitchFamily="18" charset="0"/>
              </a:rPr>
              <a:t>Social Engineering</a:t>
            </a:r>
          </a:p>
          <a:p>
            <a:pPr marL="342900" indent="-342900">
              <a:buFont typeface="+mj-lt"/>
              <a:buAutoNum type="arabicPeriod"/>
            </a:pPr>
            <a:r>
              <a:rPr lang="en-US" sz="2800" dirty="0">
                <a:latin typeface="Bell MT" panose="02020503060305020303" pitchFamily="18" charset="0"/>
              </a:rPr>
              <a:t>Phishing</a:t>
            </a:r>
          </a:p>
          <a:p>
            <a:pPr marL="342900" indent="-342900">
              <a:buFont typeface="+mj-lt"/>
              <a:buAutoNum type="arabicPeriod"/>
            </a:pPr>
            <a:r>
              <a:rPr lang="en-US" sz="2800" dirty="0" err="1">
                <a:latin typeface="Bell MT" panose="02020503060305020303" pitchFamily="18" charset="0"/>
              </a:rPr>
              <a:t>DoS</a:t>
            </a:r>
            <a:r>
              <a:rPr lang="en-US" sz="2800" dirty="0">
                <a:latin typeface="Bell MT" panose="02020503060305020303" pitchFamily="18" charset="0"/>
              </a:rPr>
              <a:t> and </a:t>
            </a:r>
            <a:r>
              <a:rPr lang="en-US" sz="2800" dirty="0" err="1">
                <a:latin typeface="Bell MT" panose="02020503060305020303" pitchFamily="18" charset="0"/>
              </a:rPr>
              <a:t>DDoS</a:t>
            </a:r>
            <a:endParaRPr lang="en-US" sz="2800" dirty="0">
              <a:latin typeface="Bell MT" panose="02020503060305020303" pitchFamily="18" charset="0"/>
            </a:endParaRPr>
          </a:p>
          <a:p>
            <a:pPr marL="342900" indent="-342900">
              <a:buFont typeface="+mj-lt"/>
              <a:buAutoNum type="arabicPeriod"/>
            </a:pPr>
            <a:r>
              <a:rPr lang="en-US" sz="2800" dirty="0">
                <a:latin typeface="Bell MT" panose="02020503060305020303" pitchFamily="18" charset="0"/>
              </a:rPr>
              <a:t>Voice Phishing Or </a:t>
            </a:r>
            <a:r>
              <a:rPr lang="en-US" sz="2800" dirty="0" err="1">
                <a:latin typeface="Bell MT" panose="02020503060305020303" pitchFamily="18" charset="0"/>
              </a:rPr>
              <a:t>Vishing</a:t>
            </a:r>
            <a:endParaRPr lang="en-US" sz="2800" dirty="0">
              <a:latin typeface="Bell MT" panose="02020503060305020303" pitchFamily="18" charset="0"/>
            </a:endParaRPr>
          </a:p>
          <a:p>
            <a:pPr marL="342900" indent="-342900">
              <a:buFont typeface="+mj-lt"/>
              <a:buAutoNum type="arabicPeriod"/>
            </a:pPr>
            <a:r>
              <a:rPr lang="en-US" sz="2800" dirty="0">
                <a:latin typeface="Bell MT" panose="02020503060305020303" pitchFamily="18" charset="0"/>
              </a:rPr>
              <a:t>Malware</a:t>
            </a:r>
          </a:p>
          <a:p>
            <a:pPr marL="342900" indent="-342900">
              <a:buFont typeface="+mj-lt"/>
              <a:buAutoNum type="arabicPeriod"/>
            </a:pPr>
            <a:r>
              <a:rPr lang="en-US" sz="2800" dirty="0" err="1">
                <a:latin typeface="Bell MT" panose="02020503060305020303" pitchFamily="18" charset="0"/>
              </a:rPr>
              <a:t>Ransomware</a:t>
            </a:r>
            <a:r>
              <a:rPr lang="en-US" sz="2800" dirty="0">
                <a:latin typeface="Bell MT" panose="02020503060305020303" pitchFamily="18" charset="0"/>
              </a:rPr>
              <a:t>.</a:t>
            </a:r>
          </a:p>
          <a:p>
            <a:pPr marL="342900" indent="-342900">
              <a:buFont typeface="+mj-lt"/>
              <a:buAutoNum type="arabicPeriod"/>
            </a:pPr>
            <a:r>
              <a:rPr lang="en-US" sz="2800" dirty="0">
                <a:latin typeface="Bell MT" panose="02020503060305020303" pitchFamily="18" charset="0"/>
              </a:rPr>
              <a:t>Man-in-the-Middle Attack. </a:t>
            </a:r>
          </a:p>
          <a:p>
            <a:pPr marL="342900" indent="-342900">
              <a:buFont typeface="+mj-lt"/>
              <a:buAutoNum type="arabicPeriod"/>
            </a:pPr>
            <a:endParaRPr lang="en-IN" sz="2800" dirty="0">
              <a:latin typeface="Bell MT" panose="02020503060305020303" pitchFamily="18" charset="0"/>
            </a:endParaRPr>
          </a:p>
        </p:txBody>
      </p:sp>
    </p:spTree>
    <p:extLst>
      <p:ext uri="{BB962C8B-B14F-4D97-AF65-F5344CB8AC3E}">
        <p14:creationId xmlns:p14="http://schemas.microsoft.com/office/powerpoint/2010/main" val="998773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p:nvPr/>
        </p:nvSpPr>
        <p:spPr>
          <a:xfrm>
            <a:off x="50" y="-75"/>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67" name="Google Shape;67;p14"/>
          <p:cNvPicPr preferRelativeResize="0"/>
          <p:nvPr/>
        </p:nvPicPr>
        <p:blipFill>
          <a:blip r:embed="rId3">
            <a:alphaModFix/>
          </a:blip>
          <a:stretch>
            <a:fillRect/>
          </a:stretch>
        </p:blipFill>
        <p:spPr>
          <a:xfrm>
            <a:off x="0" y="-75"/>
            <a:ext cx="9144000" cy="5143500"/>
          </a:xfrm>
          <a:prstGeom prst="rect">
            <a:avLst/>
          </a:prstGeom>
          <a:noFill/>
          <a:ln>
            <a:noFill/>
          </a:ln>
        </p:spPr>
      </p:pic>
      <p:pic>
        <p:nvPicPr>
          <p:cNvPr id="68" name="Google Shape;68;p14"/>
          <p:cNvPicPr preferRelativeResize="0"/>
          <p:nvPr/>
        </p:nvPicPr>
        <p:blipFill>
          <a:blip r:embed="rId4">
            <a:alphaModFix/>
          </a:blip>
          <a:stretch>
            <a:fillRect/>
          </a:stretch>
        </p:blipFill>
        <p:spPr>
          <a:xfrm>
            <a:off x="1293699" y="450113"/>
            <a:ext cx="6556700" cy="4243276"/>
          </a:xfrm>
          <a:prstGeom prst="rect">
            <a:avLst/>
          </a:prstGeom>
          <a:noFill/>
          <a:ln w="38100" cap="flat" cmpd="sng">
            <a:solidFill>
              <a:schemeClr val="lt1"/>
            </a:solidFill>
            <a:prstDash val="solid"/>
            <a:round/>
            <a:headEnd type="none" w="sm" len="sm"/>
            <a:tailEnd type="none" w="sm" len="sm"/>
          </a:ln>
        </p:spPr>
      </p:pic>
      <p:pic>
        <p:nvPicPr>
          <p:cNvPr id="69" name="Google Shape;69;p14"/>
          <p:cNvPicPr preferRelativeResize="0"/>
          <p:nvPr/>
        </p:nvPicPr>
        <p:blipFill>
          <a:blip r:embed="rId3">
            <a:alphaModFix/>
          </a:blip>
          <a:stretch>
            <a:fillRect/>
          </a:stretch>
        </p:blipFill>
        <p:spPr>
          <a:xfrm>
            <a:off x="0" y="-75"/>
            <a:ext cx="9144000" cy="5143500"/>
          </a:xfrm>
          <a:prstGeom prst="rect">
            <a:avLst/>
          </a:prstGeom>
          <a:noFill/>
          <a:ln>
            <a:noFill/>
          </a:ln>
        </p:spPr>
      </p:pic>
      <p:sp>
        <p:nvSpPr>
          <p:cNvPr id="70" name="Google Shape;70;p14"/>
          <p:cNvSpPr/>
          <p:nvPr/>
        </p:nvSpPr>
        <p:spPr>
          <a:xfrm>
            <a:off x="7782225" y="636250"/>
            <a:ext cx="87000" cy="3683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71" name="Google Shape;71;p14"/>
          <p:cNvCxnSpPr/>
          <p:nvPr/>
        </p:nvCxnSpPr>
        <p:spPr>
          <a:xfrm rot="10800000">
            <a:off x="6315700" y="1962625"/>
            <a:ext cx="1125000" cy="9600"/>
          </a:xfrm>
          <a:prstGeom prst="straightConnector1">
            <a:avLst/>
          </a:prstGeom>
          <a:noFill/>
          <a:ln w="76200" cap="flat" cmpd="sng">
            <a:solidFill>
              <a:srgbClr val="FF0000"/>
            </a:solidFill>
            <a:prstDash val="solid"/>
            <a:round/>
            <a:headEnd type="none" w="med" len="med"/>
            <a:tailEnd type="none" w="med" len="med"/>
          </a:ln>
        </p:spPr>
      </p:cxnSp>
      <p:cxnSp>
        <p:nvCxnSpPr>
          <p:cNvPr id="72" name="Google Shape;72;p14"/>
          <p:cNvCxnSpPr/>
          <p:nvPr/>
        </p:nvCxnSpPr>
        <p:spPr>
          <a:xfrm rot="10800000">
            <a:off x="2180250" y="2961450"/>
            <a:ext cx="1136700" cy="8100"/>
          </a:xfrm>
          <a:prstGeom prst="straightConnector1">
            <a:avLst/>
          </a:prstGeom>
          <a:noFill/>
          <a:ln w="76200" cap="flat" cmpd="sng">
            <a:solidFill>
              <a:srgbClr val="FF0000"/>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childTnLst>
                                </p:cTn>
                              </p:par>
                              <p:par>
                                <p:cTn id="8" presetID="10" presetClass="entr" presetSubtype="0" fill="hold" nodeType="withEffect">
                                  <p:stCondLst>
                                    <p:cond delay="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p:nvPr/>
        </p:nvSpPr>
        <p:spPr>
          <a:xfrm>
            <a:off x="50" y="0"/>
            <a:ext cx="9144000" cy="5143500"/>
          </a:xfrm>
          <a:prstGeom prst="rect">
            <a:avLst/>
          </a:prstGeom>
          <a:solidFill>
            <a:srgbClr val="05A9D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endParaRPr/>
          </a:p>
        </p:txBody>
      </p:sp>
      <p:sp>
        <p:nvSpPr>
          <p:cNvPr id="78" name="Google Shape;78;p15"/>
          <p:cNvSpPr txBox="1">
            <a:spLocks noGrp="1"/>
          </p:cNvSpPr>
          <p:nvPr>
            <p:ph type="title"/>
          </p:nvPr>
        </p:nvSpPr>
        <p:spPr>
          <a:xfrm>
            <a:off x="137825" y="690825"/>
            <a:ext cx="8777700" cy="10236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4000" b="1">
                <a:solidFill>
                  <a:srgbClr val="FFFFFF"/>
                </a:solidFill>
                <a:latin typeface="Montserrat"/>
                <a:ea typeface="Montserrat"/>
                <a:cs typeface="Montserrat"/>
                <a:sym typeface="Montserrat"/>
              </a:rPr>
              <a:t>Social Engineering</a:t>
            </a:r>
            <a:endParaRPr sz="4000">
              <a:solidFill>
                <a:srgbClr val="FFFFFF"/>
              </a:solidFill>
              <a:latin typeface="Montserrat Medium"/>
              <a:ea typeface="Montserrat Medium"/>
              <a:cs typeface="Montserrat Medium"/>
              <a:sym typeface="Montserrat Medium"/>
            </a:endParaRPr>
          </a:p>
        </p:txBody>
      </p:sp>
      <p:sp>
        <p:nvSpPr>
          <p:cNvPr id="79" name="Google Shape;79;p15"/>
          <p:cNvSpPr txBox="1"/>
          <p:nvPr/>
        </p:nvSpPr>
        <p:spPr>
          <a:xfrm>
            <a:off x="864500" y="2743200"/>
            <a:ext cx="2857500" cy="831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4000" b="1">
                <a:solidFill>
                  <a:schemeClr val="lt1"/>
                </a:solidFill>
                <a:latin typeface="Kalam"/>
                <a:ea typeface="Kalam"/>
                <a:cs typeface="Kalam"/>
                <a:sym typeface="Kalam"/>
              </a:rPr>
              <a:t>Distraction</a:t>
            </a:r>
            <a:endParaRPr sz="4000" b="1">
              <a:solidFill>
                <a:srgbClr val="05A9DF"/>
              </a:solidFill>
              <a:latin typeface="Kalam"/>
              <a:ea typeface="Kalam"/>
              <a:cs typeface="Kalam"/>
              <a:sym typeface="Kalam"/>
            </a:endParaRPr>
          </a:p>
        </p:txBody>
      </p:sp>
      <p:sp>
        <p:nvSpPr>
          <p:cNvPr id="80" name="Google Shape;80;p15"/>
          <p:cNvSpPr txBox="1"/>
          <p:nvPr/>
        </p:nvSpPr>
        <p:spPr>
          <a:xfrm>
            <a:off x="3722000" y="2736300"/>
            <a:ext cx="1364400" cy="8313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4000">
                <a:solidFill>
                  <a:schemeClr val="lt1"/>
                </a:solidFill>
                <a:latin typeface="Montserrat Medium"/>
                <a:ea typeface="Montserrat Medium"/>
                <a:cs typeface="Montserrat Medium"/>
                <a:sym typeface="Montserrat Medium"/>
              </a:rPr>
              <a:t>and</a:t>
            </a:r>
            <a:endParaRPr sz="4000"/>
          </a:p>
        </p:txBody>
      </p:sp>
      <p:sp>
        <p:nvSpPr>
          <p:cNvPr id="81" name="Google Shape;81;p15"/>
          <p:cNvSpPr txBox="1"/>
          <p:nvPr/>
        </p:nvSpPr>
        <p:spPr>
          <a:xfrm>
            <a:off x="5162550" y="2743200"/>
            <a:ext cx="3162300" cy="831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4000" b="1">
                <a:solidFill>
                  <a:schemeClr val="lt1"/>
                </a:solidFill>
                <a:latin typeface="Kalam"/>
                <a:ea typeface="Kalam"/>
                <a:cs typeface="Kalam"/>
                <a:sym typeface="Kalam"/>
              </a:rPr>
              <a:t>Misdirection</a:t>
            </a:r>
            <a:endParaRPr sz="4000" b="1">
              <a:solidFill>
                <a:srgbClr val="05A9DF"/>
              </a:solidFill>
              <a:latin typeface="Kalam"/>
              <a:ea typeface="Kalam"/>
              <a:cs typeface="Kalam"/>
              <a:sym typeface="Kalam"/>
            </a:endParaRPr>
          </a:p>
        </p:txBody>
      </p:sp>
      <p:sp>
        <p:nvSpPr>
          <p:cNvPr id="82" name="Google Shape;82;p15"/>
          <p:cNvSpPr/>
          <p:nvPr/>
        </p:nvSpPr>
        <p:spPr>
          <a:xfrm>
            <a:off x="923925" y="3505200"/>
            <a:ext cx="25242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5267325" y="3505200"/>
            <a:ext cx="28575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 name="Google Shape;84;p15"/>
          <p:cNvPicPr preferRelativeResize="0"/>
          <p:nvPr/>
        </p:nvPicPr>
        <p:blipFill>
          <a:blip r:embed="rId3">
            <a:alphaModFix/>
          </a:blip>
          <a:stretch>
            <a:fillRect/>
          </a:stretch>
        </p:blipFill>
        <p:spPr>
          <a:xfrm>
            <a:off x="76200" y="76198"/>
            <a:ext cx="537675" cy="552450"/>
          </a:xfrm>
          <a:prstGeom prst="rect">
            <a:avLst/>
          </a:prstGeom>
          <a:noFill/>
          <a:ln>
            <a:noFill/>
          </a:ln>
        </p:spPr>
      </p:pic>
      <p:pic>
        <p:nvPicPr>
          <p:cNvPr id="85" name="Google Shape;85;p15"/>
          <p:cNvPicPr preferRelativeResize="0"/>
          <p:nvPr/>
        </p:nvPicPr>
        <p:blipFill>
          <a:blip r:embed="rId3">
            <a:alphaModFix/>
          </a:blip>
          <a:stretch>
            <a:fillRect/>
          </a:stretch>
        </p:blipFill>
        <p:spPr>
          <a:xfrm>
            <a:off x="8534400" y="76198"/>
            <a:ext cx="537675" cy="552450"/>
          </a:xfrm>
          <a:prstGeom prst="rect">
            <a:avLst/>
          </a:prstGeom>
          <a:noFill/>
          <a:ln>
            <a:noFill/>
          </a:ln>
        </p:spPr>
      </p:pic>
      <p:pic>
        <p:nvPicPr>
          <p:cNvPr id="86" name="Google Shape;86;p15"/>
          <p:cNvPicPr preferRelativeResize="0"/>
          <p:nvPr/>
        </p:nvPicPr>
        <p:blipFill>
          <a:blip r:embed="rId3">
            <a:alphaModFix/>
          </a:blip>
          <a:stretch>
            <a:fillRect/>
          </a:stretch>
        </p:blipFill>
        <p:spPr>
          <a:xfrm>
            <a:off x="76200" y="4495798"/>
            <a:ext cx="537675" cy="552450"/>
          </a:xfrm>
          <a:prstGeom prst="rect">
            <a:avLst/>
          </a:prstGeom>
          <a:noFill/>
          <a:ln>
            <a:noFill/>
          </a:ln>
        </p:spPr>
      </p:pic>
      <p:pic>
        <p:nvPicPr>
          <p:cNvPr id="87" name="Google Shape;87;p15"/>
          <p:cNvPicPr preferRelativeResize="0"/>
          <p:nvPr/>
        </p:nvPicPr>
        <p:blipFill>
          <a:blip r:embed="rId3">
            <a:alphaModFix/>
          </a:blip>
          <a:stretch>
            <a:fillRect/>
          </a:stretch>
        </p:blipFill>
        <p:spPr>
          <a:xfrm>
            <a:off x="8534400" y="4495798"/>
            <a:ext cx="537675" cy="552450"/>
          </a:xfrm>
          <a:prstGeom prst="rect">
            <a:avLst/>
          </a:prstGeom>
          <a:noFill/>
          <a:ln>
            <a:noFill/>
          </a:ln>
        </p:spPr>
      </p:pic>
      <p:sp>
        <p:nvSpPr>
          <p:cNvPr id="88" name="Google Shape;88;p15"/>
          <p:cNvSpPr txBox="1"/>
          <p:nvPr/>
        </p:nvSpPr>
        <p:spPr>
          <a:xfrm>
            <a:off x="2380700" y="1825975"/>
            <a:ext cx="43827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000">
                <a:solidFill>
                  <a:schemeClr val="lt1"/>
                </a:solidFill>
                <a:latin typeface="Montserrat"/>
                <a:ea typeface="Montserrat"/>
                <a:cs typeface="Montserrat"/>
                <a:sym typeface="Montserrat"/>
              </a:rPr>
              <a:t>Is about</a:t>
            </a:r>
            <a:endParaRPr sz="4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94" name="Google Shape;94;p16"/>
          <p:cNvSpPr txBox="1">
            <a:spLocks noGrp="1"/>
          </p:cNvSpPr>
          <p:nvPr>
            <p:ph type="body" idx="1"/>
          </p:nvPr>
        </p:nvSpPr>
        <p:spPr>
          <a:xfrm rot="-521882">
            <a:off x="799937" y="1505451"/>
            <a:ext cx="3312901" cy="838261"/>
          </a:xfrm>
          <a:prstGeom prst="rect">
            <a:avLst/>
          </a:prstGeom>
        </p:spPr>
        <p:txBody>
          <a:bodyPr spcFirstLastPara="1" wrap="square" lIns="91425" tIns="91425" rIns="91425" bIns="91425" anchor="ctr" anchorCtr="0">
            <a:normAutofit fontScale="92500" lnSpcReduction="10000"/>
          </a:bodyPr>
          <a:lstStyle/>
          <a:p>
            <a:pPr marL="0" marR="0" lvl="0" indent="0" algn="ctr" rtl="0">
              <a:lnSpc>
                <a:spcPct val="115000"/>
              </a:lnSpc>
              <a:spcBef>
                <a:spcPts val="0"/>
              </a:spcBef>
              <a:spcAft>
                <a:spcPts val="0"/>
              </a:spcAft>
              <a:buNone/>
            </a:pPr>
            <a:r>
              <a:rPr lang="en" sz="4200" b="1">
                <a:solidFill>
                  <a:srgbClr val="FFFFFF"/>
                </a:solidFill>
                <a:latin typeface="Montserrat"/>
                <a:ea typeface="Montserrat"/>
                <a:cs typeface="Montserrat"/>
                <a:sym typeface="Montserrat"/>
              </a:rPr>
              <a:t>Phishing </a:t>
            </a:r>
            <a:endParaRPr sz="4200" b="1">
              <a:solidFill>
                <a:srgbClr val="FFFFFF"/>
              </a:solidFill>
              <a:latin typeface="Montserrat"/>
              <a:ea typeface="Montserrat"/>
              <a:cs typeface="Montserrat"/>
              <a:sym typeface="Montserrat"/>
            </a:endParaRPr>
          </a:p>
        </p:txBody>
      </p:sp>
      <p:pic>
        <p:nvPicPr>
          <p:cNvPr id="95" name="Google Shape;95;p16"/>
          <p:cNvPicPr preferRelativeResize="0"/>
          <p:nvPr/>
        </p:nvPicPr>
        <p:blipFill>
          <a:blip r:embed="rId3">
            <a:alphaModFix/>
          </a:blip>
          <a:stretch>
            <a:fillRect/>
          </a:stretch>
        </p:blipFill>
        <p:spPr>
          <a:xfrm>
            <a:off x="7774050" y="4827621"/>
            <a:ext cx="1217607" cy="163475"/>
          </a:xfrm>
          <a:prstGeom prst="rect">
            <a:avLst/>
          </a:prstGeom>
          <a:noFill/>
          <a:ln>
            <a:noFill/>
          </a:ln>
        </p:spPr>
      </p:pic>
      <p:pic>
        <p:nvPicPr>
          <p:cNvPr id="96" name="Google Shape;96;p16"/>
          <p:cNvPicPr preferRelativeResize="0"/>
          <p:nvPr/>
        </p:nvPicPr>
        <p:blipFill>
          <a:blip r:embed="rId3">
            <a:alphaModFix/>
          </a:blip>
          <a:stretch>
            <a:fillRect/>
          </a:stretch>
        </p:blipFill>
        <p:spPr>
          <a:xfrm>
            <a:off x="152450" y="152396"/>
            <a:ext cx="1217607" cy="163475"/>
          </a:xfrm>
          <a:prstGeom prst="rect">
            <a:avLst/>
          </a:prstGeom>
          <a:noFill/>
          <a:ln>
            <a:noFill/>
          </a:ln>
        </p:spPr>
      </p:pic>
      <p:sp>
        <p:nvSpPr>
          <p:cNvPr id="97" name="Google Shape;97;p16"/>
          <p:cNvSpPr txBox="1">
            <a:spLocks noGrp="1"/>
          </p:cNvSpPr>
          <p:nvPr>
            <p:ph type="body" idx="1"/>
          </p:nvPr>
        </p:nvSpPr>
        <p:spPr>
          <a:xfrm>
            <a:off x="496975" y="3210175"/>
            <a:ext cx="3046200" cy="1788900"/>
          </a:xfrm>
          <a:prstGeom prst="rect">
            <a:avLst/>
          </a:prstGeom>
        </p:spPr>
        <p:txBody>
          <a:bodyPr spcFirstLastPara="1" wrap="square" lIns="91425" tIns="91425" rIns="91425" bIns="91425" anchor="ctr" anchorCtr="0">
            <a:normAutofit/>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When Scammers </a:t>
            </a:r>
            <a:r>
              <a:rPr lang="en" sz="1600" b="1">
                <a:solidFill>
                  <a:srgbClr val="FFFFFF"/>
                </a:solidFill>
                <a:latin typeface="Montserrat"/>
                <a:ea typeface="Montserrat"/>
                <a:cs typeface="Montserrat"/>
                <a:sym typeface="Montserrat"/>
              </a:rPr>
              <a:t>fool you</a:t>
            </a:r>
            <a:r>
              <a:rPr lang="en" sz="1600">
                <a:solidFill>
                  <a:srgbClr val="FFFFFF"/>
                </a:solidFill>
                <a:latin typeface="Montserrat"/>
                <a:ea typeface="Montserrat"/>
                <a:cs typeface="Montserrat"/>
                <a:sym typeface="Montserrat"/>
              </a:rPr>
              <a:t> to think they are someone you trust in order to make you </a:t>
            </a:r>
            <a:r>
              <a:rPr lang="en" sz="1600" b="1">
                <a:solidFill>
                  <a:srgbClr val="FFFFFF"/>
                </a:solidFill>
                <a:latin typeface="Montserrat"/>
                <a:ea typeface="Montserrat"/>
                <a:cs typeface="Montserrat"/>
                <a:sym typeface="Montserrat"/>
              </a:rPr>
              <a:t>do something</a:t>
            </a:r>
            <a:r>
              <a:rPr lang="en" sz="1600">
                <a:solidFill>
                  <a:srgbClr val="FFFFFF"/>
                </a:solidFill>
                <a:latin typeface="Montserrat"/>
                <a:ea typeface="Montserrat"/>
                <a:cs typeface="Montserrat"/>
                <a:sym typeface="Montserrat"/>
              </a:rPr>
              <a:t>.</a:t>
            </a:r>
            <a:r>
              <a:rPr lang="en" sz="1600" b="1">
                <a:solidFill>
                  <a:srgbClr val="FFFFFF"/>
                </a:solidFill>
                <a:latin typeface="Montserrat"/>
                <a:ea typeface="Montserrat"/>
                <a:cs typeface="Montserrat"/>
                <a:sym typeface="Montserrat"/>
              </a:rPr>
              <a:t> </a:t>
            </a:r>
            <a:endParaRPr sz="1600" b="1">
              <a:solidFill>
                <a:srgbClr val="FFFFFF"/>
              </a:solidFill>
              <a:latin typeface="Montserrat"/>
              <a:ea typeface="Montserrat"/>
              <a:cs typeface="Montserrat"/>
              <a:sym typeface="Montserrat"/>
            </a:endParaRPr>
          </a:p>
        </p:txBody>
      </p:sp>
      <p:pic>
        <p:nvPicPr>
          <p:cNvPr id="98" name="Google Shape;98;p16"/>
          <p:cNvPicPr preferRelativeResize="0"/>
          <p:nvPr/>
        </p:nvPicPr>
        <p:blipFill>
          <a:blip r:embed="rId4">
            <a:alphaModFix/>
          </a:blip>
          <a:stretch>
            <a:fillRect/>
          </a:stretch>
        </p:blipFill>
        <p:spPr>
          <a:xfrm>
            <a:off x="3308798" y="1013925"/>
            <a:ext cx="5332855" cy="3115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104" name="Google Shape;104;p17"/>
          <p:cNvSpPr txBox="1">
            <a:spLocks noGrp="1"/>
          </p:cNvSpPr>
          <p:nvPr>
            <p:ph type="body" idx="1"/>
          </p:nvPr>
        </p:nvSpPr>
        <p:spPr>
          <a:xfrm>
            <a:off x="912300" y="1742290"/>
            <a:ext cx="7319400" cy="19104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1800"/>
              </a:spcBef>
              <a:spcAft>
                <a:spcPts val="400"/>
              </a:spcAft>
              <a:buNone/>
            </a:pPr>
            <a:r>
              <a:rPr lang="en" sz="4000" b="1">
                <a:solidFill>
                  <a:srgbClr val="11BFF8"/>
                </a:solidFill>
                <a:latin typeface="Montserrat"/>
                <a:ea typeface="Montserrat"/>
                <a:cs typeface="Montserrat"/>
                <a:sym typeface="Montserrat"/>
              </a:rPr>
              <a:t>7 Types</a:t>
            </a:r>
            <a:r>
              <a:rPr lang="en" sz="4000" b="1">
                <a:solidFill>
                  <a:srgbClr val="FFFFFF"/>
                </a:solidFill>
                <a:latin typeface="Montserrat"/>
                <a:ea typeface="Montserrat"/>
                <a:cs typeface="Montserrat"/>
                <a:sym typeface="Montserrat"/>
              </a:rPr>
              <a:t> </a:t>
            </a:r>
            <a:r>
              <a:rPr lang="en" sz="4000">
                <a:solidFill>
                  <a:srgbClr val="FFFFFF"/>
                </a:solidFill>
                <a:latin typeface="Montserrat"/>
                <a:ea typeface="Montserrat"/>
                <a:cs typeface="Montserrat"/>
                <a:sym typeface="Montserrat"/>
              </a:rPr>
              <a:t>of Phishing Scams You </a:t>
            </a:r>
            <a:r>
              <a:rPr lang="en" sz="4000" b="1">
                <a:solidFill>
                  <a:srgbClr val="FFFFFF"/>
                </a:solidFill>
                <a:latin typeface="Montserrat"/>
                <a:ea typeface="Montserrat"/>
                <a:cs typeface="Montserrat"/>
                <a:sym typeface="Montserrat"/>
              </a:rPr>
              <a:t>Should Know About</a:t>
            </a:r>
            <a:endParaRPr sz="4000" b="1">
              <a:solidFill>
                <a:srgbClr val="FFFFFF"/>
              </a:solidFill>
              <a:latin typeface="Montserrat"/>
              <a:ea typeface="Montserrat"/>
              <a:cs typeface="Montserrat"/>
              <a:sym typeface="Montserrat"/>
            </a:endParaRPr>
          </a:p>
        </p:txBody>
      </p:sp>
      <p:pic>
        <p:nvPicPr>
          <p:cNvPr id="105" name="Google Shape;105;p17"/>
          <p:cNvPicPr preferRelativeResize="0"/>
          <p:nvPr/>
        </p:nvPicPr>
        <p:blipFill>
          <a:blip r:embed="rId3">
            <a:alphaModFix/>
          </a:blip>
          <a:stretch>
            <a:fillRect/>
          </a:stretch>
        </p:blipFill>
        <p:spPr>
          <a:xfrm>
            <a:off x="152450" y="152396"/>
            <a:ext cx="1217607" cy="163475"/>
          </a:xfrm>
          <a:prstGeom prst="rect">
            <a:avLst/>
          </a:prstGeom>
          <a:noFill/>
          <a:ln>
            <a:noFill/>
          </a:ln>
        </p:spPr>
      </p:pic>
      <p:pic>
        <p:nvPicPr>
          <p:cNvPr id="106" name="Google Shape;106;p17"/>
          <p:cNvPicPr preferRelativeResize="0"/>
          <p:nvPr/>
        </p:nvPicPr>
        <p:blipFill>
          <a:blip r:embed="rId4">
            <a:alphaModFix/>
          </a:blip>
          <a:stretch>
            <a:fillRect/>
          </a:stretch>
        </p:blipFill>
        <p:spPr>
          <a:xfrm>
            <a:off x="7800862" y="3984107"/>
            <a:ext cx="971775" cy="801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p:nvPr/>
        </p:nvSpPr>
        <p:spPr>
          <a:xfrm>
            <a:off x="50" y="0"/>
            <a:ext cx="9144000" cy="5143500"/>
          </a:xfrm>
          <a:prstGeom prst="rect">
            <a:avLst/>
          </a:prstGeom>
          <a:solidFill>
            <a:srgbClr val="2D3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400" b="1">
              <a:solidFill>
                <a:srgbClr val="FFFFFF"/>
              </a:solidFill>
            </a:endParaRPr>
          </a:p>
        </p:txBody>
      </p:sp>
      <p:sp>
        <p:nvSpPr>
          <p:cNvPr id="112" name="Google Shape;112;p18"/>
          <p:cNvSpPr txBox="1">
            <a:spLocks noGrp="1"/>
          </p:cNvSpPr>
          <p:nvPr>
            <p:ph type="body" idx="1"/>
          </p:nvPr>
        </p:nvSpPr>
        <p:spPr>
          <a:xfrm>
            <a:off x="624875" y="328800"/>
            <a:ext cx="7195500" cy="838200"/>
          </a:xfrm>
          <a:prstGeom prst="rect">
            <a:avLst/>
          </a:prstGeom>
        </p:spPr>
        <p:txBody>
          <a:bodyPr spcFirstLastPara="1" wrap="square" lIns="91425" tIns="91425" rIns="91425" bIns="91425" anchor="ctr" anchorCtr="0">
            <a:normAutofit fontScale="62500" lnSpcReduction="20000"/>
          </a:bodyPr>
          <a:lstStyle/>
          <a:p>
            <a:pPr marL="0" marR="0" lvl="0" indent="0" algn="ctr" rtl="0">
              <a:lnSpc>
                <a:spcPct val="115000"/>
              </a:lnSpc>
              <a:spcBef>
                <a:spcPts val="1800"/>
              </a:spcBef>
              <a:spcAft>
                <a:spcPts val="400"/>
              </a:spcAft>
              <a:buNone/>
            </a:pPr>
            <a:r>
              <a:rPr lang="en" sz="4000" b="1">
                <a:solidFill>
                  <a:srgbClr val="FFFFFF"/>
                </a:solidFill>
                <a:latin typeface="Montserrat"/>
                <a:ea typeface="Montserrat"/>
                <a:cs typeface="Montserrat"/>
                <a:sym typeface="Montserrat"/>
              </a:rPr>
              <a:t>Email Phishing Scams </a:t>
            </a:r>
            <a:endParaRPr sz="4000" b="1">
              <a:solidFill>
                <a:srgbClr val="FFFFFF"/>
              </a:solidFill>
              <a:latin typeface="Montserrat"/>
              <a:ea typeface="Montserrat"/>
              <a:cs typeface="Montserrat"/>
              <a:sym typeface="Montserrat"/>
            </a:endParaRPr>
          </a:p>
        </p:txBody>
      </p:sp>
      <p:pic>
        <p:nvPicPr>
          <p:cNvPr id="113" name="Google Shape;113;p18"/>
          <p:cNvPicPr preferRelativeResize="0"/>
          <p:nvPr/>
        </p:nvPicPr>
        <p:blipFill>
          <a:blip r:embed="rId3">
            <a:alphaModFix/>
          </a:blip>
          <a:stretch>
            <a:fillRect/>
          </a:stretch>
        </p:blipFill>
        <p:spPr>
          <a:xfrm>
            <a:off x="7820387" y="1488557"/>
            <a:ext cx="971775" cy="801524"/>
          </a:xfrm>
          <a:prstGeom prst="rect">
            <a:avLst/>
          </a:prstGeom>
          <a:noFill/>
          <a:ln>
            <a:noFill/>
          </a:ln>
        </p:spPr>
      </p:pic>
      <p:sp>
        <p:nvSpPr>
          <p:cNvPr id="114" name="Google Shape;114;p18"/>
          <p:cNvSpPr txBox="1">
            <a:spLocks noGrp="1"/>
          </p:cNvSpPr>
          <p:nvPr>
            <p:ph type="body" idx="1"/>
          </p:nvPr>
        </p:nvSpPr>
        <p:spPr>
          <a:xfrm>
            <a:off x="508250" y="1955975"/>
            <a:ext cx="2311200" cy="24111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600">
                <a:solidFill>
                  <a:srgbClr val="FFFFFF"/>
                </a:solidFill>
                <a:latin typeface="Montserrat"/>
                <a:ea typeface="Montserrat"/>
                <a:cs typeface="Montserrat"/>
                <a:sym typeface="Montserrat"/>
              </a:rPr>
              <a:t>It may look like</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an email from</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your bank, Paypal, Google, Amazon,</a:t>
            </a:r>
            <a:br>
              <a:rPr lang="en" sz="1600">
                <a:solidFill>
                  <a:srgbClr val="FFFFFF"/>
                </a:solidFill>
                <a:latin typeface="Montserrat"/>
                <a:ea typeface="Montserrat"/>
                <a:cs typeface="Montserrat"/>
                <a:sym typeface="Montserrat"/>
              </a:rPr>
            </a:br>
            <a:r>
              <a:rPr lang="en" sz="1600">
                <a:solidFill>
                  <a:srgbClr val="FFFFFF"/>
                </a:solidFill>
                <a:latin typeface="Montserrat"/>
                <a:ea typeface="Montserrat"/>
                <a:cs typeface="Montserrat"/>
                <a:sym typeface="Montserrat"/>
              </a:rPr>
              <a:t>or even your CEO. </a:t>
            </a:r>
            <a:endParaRPr sz="1600">
              <a:solidFill>
                <a:srgbClr val="FFFFFF"/>
              </a:solidFill>
              <a:latin typeface="Montserrat"/>
              <a:ea typeface="Montserrat"/>
              <a:cs typeface="Montserrat"/>
              <a:sym typeface="Montserrat"/>
            </a:endParaRPr>
          </a:p>
        </p:txBody>
      </p:sp>
      <p:pic>
        <p:nvPicPr>
          <p:cNvPr id="115" name="Google Shape;115;p18"/>
          <p:cNvPicPr preferRelativeResize="0"/>
          <p:nvPr/>
        </p:nvPicPr>
        <p:blipFill rotWithShape="1">
          <a:blip r:embed="rId4">
            <a:alphaModFix/>
          </a:blip>
          <a:srcRect l="2880" t="9225" r="7093" b="6136"/>
          <a:stretch/>
        </p:blipFill>
        <p:spPr>
          <a:xfrm>
            <a:off x="3132275" y="1676850"/>
            <a:ext cx="5463901" cy="2918825"/>
          </a:xfrm>
          <a:prstGeom prst="rect">
            <a:avLst/>
          </a:prstGeom>
          <a:noFill/>
          <a:ln>
            <a:noFill/>
          </a:ln>
        </p:spPr>
      </p:pic>
      <p:sp>
        <p:nvSpPr>
          <p:cNvPr id="116" name="Google Shape;116;p18">
            <a:hlinkClick r:id="rId5"/>
          </p:cNvPr>
          <p:cNvSpPr/>
          <p:nvPr/>
        </p:nvSpPr>
        <p:spPr>
          <a:xfrm>
            <a:off x="6292475" y="3868525"/>
            <a:ext cx="727200" cy="25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2" name="Google Shape;122;p19"/>
          <p:cNvSpPr txBox="1">
            <a:spLocks noGrp="1"/>
          </p:cNvSpPr>
          <p:nvPr>
            <p:ph type="body" idx="1"/>
          </p:nvPr>
        </p:nvSpPr>
        <p:spPr>
          <a:xfrm>
            <a:off x="25" y="163475"/>
            <a:ext cx="9144000" cy="672000"/>
          </a:xfrm>
          <a:prstGeom prst="rect">
            <a:avLst/>
          </a:prstGeom>
        </p:spPr>
        <p:txBody>
          <a:bodyPr spcFirstLastPara="1" wrap="square" lIns="91425" tIns="91425" rIns="91425" bIns="91425" anchor="ctr" anchorCtr="0">
            <a:normAutofit fontScale="40000" lnSpcReduction="20000"/>
          </a:bodyPr>
          <a:lstStyle/>
          <a:p>
            <a:pPr marL="0" marR="0" lvl="0" indent="0" algn="ctr" rtl="0">
              <a:lnSpc>
                <a:spcPct val="115000"/>
              </a:lnSpc>
              <a:spcBef>
                <a:spcPts val="1800"/>
              </a:spcBef>
              <a:spcAft>
                <a:spcPts val="400"/>
              </a:spcAft>
              <a:buNone/>
            </a:pPr>
            <a:r>
              <a:rPr lang="en" sz="3200" b="1">
                <a:solidFill>
                  <a:srgbClr val="F9FAFC"/>
                </a:solidFill>
                <a:latin typeface="Montserrat"/>
                <a:ea typeface="Montserrat"/>
                <a:cs typeface="Montserrat"/>
                <a:sym typeface="Montserrat"/>
              </a:rPr>
              <a:t>Spear Phishing Scams </a:t>
            </a:r>
            <a:endParaRPr sz="3200" b="1">
              <a:solidFill>
                <a:srgbClr val="F9FAFC"/>
              </a:solidFill>
              <a:latin typeface="Montserrat"/>
              <a:ea typeface="Montserrat"/>
              <a:cs typeface="Montserrat"/>
              <a:sym typeface="Montserrat"/>
            </a:endParaRPr>
          </a:p>
        </p:txBody>
      </p:sp>
      <p:pic>
        <p:nvPicPr>
          <p:cNvPr id="123" name="Google Shape;123;p19"/>
          <p:cNvPicPr preferRelativeResize="0"/>
          <p:nvPr/>
        </p:nvPicPr>
        <p:blipFill>
          <a:blip r:embed="rId4">
            <a:alphaModFix/>
          </a:blip>
          <a:stretch>
            <a:fillRect/>
          </a:stretch>
        </p:blipFill>
        <p:spPr>
          <a:xfrm>
            <a:off x="7774050" y="4827621"/>
            <a:ext cx="1217607" cy="163475"/>
          </a:xfrm>
          <a:prstGeom prst="rect">
            <a:avLst/>
          </a:prstGeom>
          <a:noFill/>
          <a:ln>
            <a:noFill/>
          </a:ln>
        </p:spPr>
      </p:pic>
      <p:pic>
        <p:nvPicPr>
          <p:cNvPr id="124" name="Google Shape;124;p19"/>
          <p:cNvPicPr preferRelativeResize="0"/>
          <p:nvPr/>
        </p:nvPicPr>
        <p:blipFill>
          <a:blip r:embed="rId4">
            <a:alphaModFix/>
          </a:blip>
          <a:stretch>
            <a:fillRect/>
          </a:stretch>
        </p:blipFill>
        <p:spPr>
          <a:xfrm>
            <a:off x="152450" y="152396"/>
            <a:ext cx="1217607" cy="163475"/>
          </a:xfrm>
          <a:prstGeom prst="rect">
            <a:avLst/>
          </a:prstGeom>
          <a:noFill/>
          <a:ln>
            <a:noFill/>
          </a:ln>
        </p:spPr>
      </p:pic>
      <p:sp>
        <p:nvSpPr>
          <p:cNvPr id="125" name="Google Shape;125;p19"/>
          <p:cNvSpPr txBox="1">
            <a:spLocks noGrp="1"/>
          </p:cNvSpPr>
          <p:nvPr>
            <p:ph type="body" idx="1"/>
          </p:nvPr>
        </p:nvSpPr>
        <p:spPr>
          <a:xfrm>
            <a:off x="5989000" y="1180825"/>
            <a:ext cx="2877900" cy="34026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600">
                <a:solidFill>
                  <a:srgbClr val="F9FAFC"/>
                </a:solidFill>
                <a:latin typeface="Montserrat Medium"/>
                <a:ea typeface="Montserrat Medium"/>
                <a:cs typeface="Montserrat Medium"/>
                <a:sym typeface="Montserrat Medium"/>
              </a:rPr>
              <a:t>This is when they target you specifically. They have researched you, they know your family members, where you work, and who is your boss. The chances of fooling you are higher.</a:t>
            </a:r>
            <a:endParaRPr sz="1600">
              <a:solidFill>
                <a:srgbClr val="F9FAFC"/>
              </a:solidFill>
              <a:latin typeface="Montserrat Medium"/>
              <a:ea typeface="Montserrat Medium"/>
              <a:cs typeface="Montserrat Medium"/>
              <a:sym typeface="Montserrat Medium"/>
            </a:endParaRPr>
          </a:p>
        </p:txBody>
      </p:sp>
      <p:pic>
        <p:nvPicPr>
          <p:cNvPr id="126" name="Google Shape;126;p19"/>
          <p:cNvPicPr preferRelativeResize="0"/>
          <p:nvPr/>
        </p:nvPicPr>
        <p:blipFill rotWithShape="1">
          <a:blip r:embed="rId5">
            <a:alphaModFix/>
          </a:blip>
          <a:srcRect l="2428" t="7952" r="26367"/>
          <a:stretch/>
        </p:blipFill>
        <p:spPr>
          <a:xfrm>
            <a:off x="374265" y="1413950"/>
            <a:ext cx="4968150" cy="30650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765</Words>
  <Application>Microsoft Office PowerPoint</Application>
  <PresentationFormat>On-screen Show (16:9)</PresentationFormat>
  <Paragraphs>110</Paragraphs>
  <Slides>23</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Kalam</vt:lpstr>
      <vt:lpstr>Montserrat</vt:lpstr>
      <vt:lpstr>Wingdings</vt:lpstr>
      <vt:lpstr>Arial</vt:lpstr>
      <vt:lpstr>Engravers MT</vt:lpstr>
      <vt:lpstr>Montserrat Medium</vt:lpstr>
      <vt:lpstr>Bell MT</vt:lpstr>
      <vt:lpstr>Simple Light</vt:lpstr>
      <vt:lpstr>IAS PPT Anant Agarwal RA2011030010129</vt:lpstr>
      <vt:lpstr>Why Cyber Security?</vt:lpstr>
      <vt:lpstr>MOST TRENDING TYPES OF ATTACKS</vt:lpstr>
      <vt:lpstr>PowerPoint Presentation</vt:lpstr>
      <vt:lpstr>Social Engineering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Top 2 Recent Breaches </vt:lpstr>
      <vt:lpstr>Whew! You made 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Awareness Training</dc:title>
  <dc:creator>a a</dc:creator>
  <cp:lastModifiedBy>Anant Agarwal</cp:lastModifiedBy>
  <cp:revision>10</cp:revision>
  <dcterms:modified xsi:type="dcterms:W3CDTF">2022-10-13T13:47:55Z</dcterms:modified>
</cp:coreProperties>
</file>